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59" r:id="rId4"/>
    <p:sldId id="258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96" r:id="rId34"/>
    <p:sldId id="397" r:id="rId35"/>
    <p:sldId id="398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400" r:id="rId69"/>
    <p:sldId id="399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FF00"/>
    <a:srgbClr val="FFCC00"/>
    <a:srgbClr val="FF9900"/>
    <a:srgbClr val="FF99FF"/>
    <a:srgbClr val="CC00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1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L2%20C01%20Resource%20PPT.pp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9144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046" name="Picture 22" descr="resource">
            <a:hlinkClick r:id="rId14" action="ppaction://hlinkpres?slideindex=1&amp;slidetitle=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6248400"/>
            <a:ext cx="2019300" cy="403225"/>
          </a:xfrm>
          <a:prstGeom prst="rect">
            <a:avLst/>
          </a:prstGeom>
          <a:noFill/>
        </p:spPr>
      </p:pic>
      <p:pic>
        <p:nvPicPr>
          <p:cNvPr id="1047" name="Picture 23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2350" y="6099175"/>
            <a:ext cx="609600" cy="584200"/>
          </a:xfrm>
          <a:prstGeom prst="rect">
            <a:avLst/>
          </a:prstGeom>
          <a:noFill/>
        </p:spPr>
      </p:pic>
      <p:pic>
        <p:nvPicPr>
          <p:cNvPr id="1048" name="Picture 24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48150" y="6075363"/>
            <a:ext cx="609600" cy="585787"/>
          </a:xfrm>
          <a:prstGeom prst="rect">
            <a:avLst/>
          </a:prstGeom>
          <a:noFill/>
        </p:spPr>
      </p:pic>
      <p:pic>
        <p:nvPicPr>
          <p:cNvPr id="1049" name="Picture 25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33950" y="6051550"/>
            <a:ext cx="609600" cy="577850"/>
          </a:xfrm>
          <a:prstGeom prst="rect">
            <a:avLst/>
          </a:prstGeom>
          <a:noFill/>
        </p:spPr>
      </p:pic>
      <p:pic>
        <p:nvPicPr>
          <p:cNvPr id="1050" name="Picture 26" descr="end">
            <a:hlinkClick r:id="" action="ppaction://hlinkshowjump?jump=lastslide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01000" y="6094413"/>
            <a:ext cx="622300" cy="6048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4.wav"/><Relationship Id="rId3" Type="http://schemas.openxmlformats.org/officeDocument/2006/relationships/audio" Target="../media/audio50.wav"/><Relationship Id="rId7" Type="http://schemas.openxmlformats.org/officeDocument/2006/relationships/audio" Target="../media/audio53.wav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2.wav"/><Relationship Id="rId5" Type="http://schemas.openxmlformats.org/officeDocument/2006/relationships/audio" Target="../media/audio51.wav"/><Relationship Id="rId4" Type="http://schemas.openxmlformats.org/officeDocument/2006/relationships/image" Target="../media/image11.jpeg"/><Relationship Id="rId9" Type="http://schemas.openxmlformats.org/officeDocument/2006/relationships/audio" Target="../media/audio5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6.wav"/><Relationship Id="rId7" Type="http://schemas.openxmlformats.org/officeDocument/2006/relationships/audio" Target="../media/audio59.wav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8.wav"/><Relationship Id="rId5" Type="http://schemas.openxmlformats.org/officeDocument/2006/relationships/audio" Target="../media/audio57.wav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0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2.wav"/><Relationship Id="rId5" Type="http://schemas.openxmlformats.org/officeDocument/2006/relationships/audio" Target="../media/audio61.wav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image" Target="../media/image11.jpeg"/><Relationship Id="rId9" Type="http://schemas.openxmlformats.org/officeDocument/2006/relationships/audio" Target="../media/audio7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cindah\Desktop\01%20PPT\fr2_ch1.m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cindah\Desktop\01%20PPT\fr2_ch1.m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Chapter%2001\fr2_ch1.m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3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9.wav"/><Relationship Id="rId3" Type="http://schemas.openxmlformats.org/officeDocument/2006/relationships/image" Target="../media/image11.jpeg"/><Relationship Id="rId7" Type="http://schemas.openxmlformats.org/officeDocument/2006/relationships/audio" Target="../media/audio68.wav"/><Relationship Id="rId2" Type="http://schemas.openxmlformats.org/officeDocument/2006/relationships/audio" Target="../media/audio6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7.wav"/><Relationship Id="rId11" Type="http://schemas.openxmlformats.org/officeDocument/2006/relationships/audio" Target="../media/audio72.wav"/><Relationship Id="rId5" Type="http://schemas.openxmlformats.org/officeDocument/2006/relationships/audio" Target="../media/audio66.wav"/><Relationship Id="rId10" Type="http://schemas.openxmlformats.org/officeDocument/2006/relationships/audio" Target="../media/audio71.wav"/><Relationship Id="rId4" Type="http://schemas.openxmlformats.org/officeDocument/2006/relationships/audio" Target="../media/audio65.wav"/><Relationship Id="rId9" Type="http://schemas.openxmlformats.org/officeDocument/2006/relationships/audio" Target="../media/audio70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audio" Target="../media/audio18.wav"/><Relationship Id="rId3" Type="http://schemas.openxmlformats.org/officeDocument/2006/relationships/audio" Target="../media/audio9.wav"/><Relationship Id="rId7" Type="http://schemas.openxmlformats.org/officeDocument/2006/relationships/audio" Target="../media/audio12.wav"/><Relationship Id="rId12" Type="http://schemas.openxmlformats.org/officeDocument/2006/relationships/audio" Target="../media/audio17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11" Type="http://schemas.openxmlformats.org/officeDocument/2006/relationships/audio" Target="../media/audio16.wav"/><Relationship Id="rId5" Type="http://schemas.openxmlformats.org/officeDocument/2006/relationships/audio" Target="../media/audio10.wav"/><Relationship Id="rId10" Type="http://schemas.openxmlformats.org/officeDocument/2006/relationships/audio" Target="../media/audio15.wav"/><Relationship Id="rId4" Type="http://schemas.openxmlformats.org/officeDocument/2006/relationships/image" Target="../media/image11.jpeg"/><Relationship Id="rId9" Type="http://schemas.openxmlformats.org/officeDocument/2006/relationships/audio" Target="../media/audio14.wav"/><Relationship Id="rId14" Type="http://schemas.openxmlformats.org/officeDocument/2006/relationships/audio" Target="../media/audio19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8.wav"/><Relationship Id="rId3" Type="http://schemas.openxmlformats.org/officeDocument/2006/relationships/image" Target="../media/image11.jpeg"/><Relationship Id="rId7" Type="http://schemas.openxmlformats.org/officeDocument/2006/relationships/audio" Target="../media/audio77.wav"/><Relationship Id="rId2" Type="http://schemas.openxmlformats.org/officeDocument/2006/relationships/audio" Target="../media/audio7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6.wav"/><Relationship Id="rId5" Type="http://schemas.openxmlformats.org/officeDocument/2006/relationships/audio" Target="../media/audio75.wav"/><Relationship Id="rId4" Type="http://schemas.openxmlformats.org/officeDocument/2006/relationships/audio" Target="../media/audio74.wav"/><Relationship Id="rId9" Type="http://schemas.openxmlformats.org/officeDocument/2006/relationships/audio" Target="../media/audio79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0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2.wav"/><Relationship Id="rId4" Type="http://schemas.openxmlformats.org/officeDocument/2006/relationships/audio" Target="../media/audio81.wav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20.wav"/><Relationship Id="rId7" Type="http://schemas.openxmlformats.org/officeDocument/2006/relationships/audio" Target="../media/audio23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audio" Target="../media/audio28.wav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audio" Target="../media/audio27.wav"/><Relationship Id="rId2" Type="http://schemas.openxmlformats.org/officeDocument/2006/relationships/image" Target="../media/image14.jpeg"/><Relationship Id="rId16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audio" Target="../media/audio26.wav"/><Relationship Id="rId5" Type="http://schemas.openxmlformats.org/officeDocument/2006/relationships/image" Target="../media/image17.jpeg"/><Relationship Id="rId15" Type="http://schemas.openxmlformats.org/officeDocument/2006/relationships/audio" Target="../media/audio30.wav"/><Relationship Id="rId10" Type="http://schemas.openxmlformats.org/officeDocument/2006/relationships/image" Target="../media/image11.jpeg"/><Relationship Id="rId4" Type="http://schemas.openxmlformats.org/officeDocument/2006/relationships/image" Target="../media/image16.jpeg"/><Relationship Id="rId9" Type="http://schemas.openxmlformats.org/officeDocument/2006/relationships/audio" Target="../media/audio25.wav"/><Relationship Id="rId14" Type="http://schemas.openxmlformats.org/officeDocument/2006/relationships/audio" Target="../media/audio29.wav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3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3" Type="http://schemas.openxmlformats.org/officeDocument/2006/relationships/audio" Target="../media/audio34.wav"/><Relationship Id="rId7" Type="http://schemas.openxmlformats.org/officeDocument/2006/relationships/audio" Target="../media/audio37.wav"/><Relationship Id="rId12" Type="http://schemas.openxmlformats.org/officeDocument/2006/relationships/audio" Target="../media/audio42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6.wav"/><Relationship Id="rId11" Type="http://schemas.openxmlformats.org/officeDocument/2006/relationships/audio" Target="../media/audio41.wav"/><Relationship Id="rId5" Type="http://schemas.openxmlformats.org/officeDocument/2006/relationships/audio" Target="../media/audio35.wav"/><Relationship Id="rId10" Type="http://schemas.openxmlformats.org/officeDocument/2006/relationships/audio" Target="../media/audio40.wav"/><Relationship Id="rId4" Type="http://schemas.openxmlformats.org/officeDocument/2006/relationships/image" Target="../media/image11.jpeg"/><Relationship Id="rId9" Type="http://schemas.openxmlformats.org/officeDocument/2006/relationships/audio" Target="../media/audio39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7.wav"/><Relationship Id="rId3" Type="http://schemas.openxmlformats.org/officeDocument/2006/relationships/audio" Target="../media/audio43.wav"/><Relationship Id="rId7" Type="http://schemas.openxmlformats.org/officeDocument/2006/relationships/audio" Target="../media/audio46.wav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5.wav"/><Relationship Id="rId5" Type="http://schemas.openxmlformats.org/officeDocument/2006/relationships/audio" Target="../media/audio44.wav"/><Relationship Id="rId10" Type="http://schemas.openxmlformats.org/officeDocument/2006/relationships/audio" Target="../media/audio49.wav"/><Relationship Id="rId4" Type="http://schemas.openxmlformats.org/officeDocument/2006/relationships/image" Target="../media/image11.jpeg"/><Relationship Id="rId9" Type="http://schemas.openxmlformats.org/officeDocument/2006/relationships/audio" Target="../media/audio4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ppt 2 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457200"/>
            <a:ext cx="390525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023938" y="1895475"/>
            <a:ext cx="270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cin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rgbClr val="FFCC00"/>
                </a:solidFill>
              </a:rPr>
              <a:t>ma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685800" y="2540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2. On ach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è</a:t>
            </a:r>
            <a:r>
              <a:rPr lang="fr-FR" sz="2400">
                <a:solidFill>
                  <a:schemeClr val="bg1"/>
                </a:solidFill>
              </a:rPr>
              <a:t>te les billets au _________.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1033463" y="2981325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guichet</a:t>
            </a: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685800" y="3716338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3. Nous allons au _________ pour voir une pi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è</a:t>
            </a:r>
            <a:r>
              <a:rPr lang="fr-FR" sz="2400">
                <a:solidFill>
                  <a:schemeClr val="bg1"/>
                </a:solidFill>
              </a:rPr>
              <a:t>ce.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1014413" y="4157663"/>
            <a:ext cx="264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th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éâ</a:t>
            </a:r>
            <a:r>
              <a:rPr lang="fr-FR" sz="2400">
                <a:solidFill>
                  <a:srgbClr val="FFCC00"/>
                </a:solidFill>
              </a:rPr>
              <a:t>tre</a:t>
            </a: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685800" y="1447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1. On va au _________ pour voir un film</a:t>
            </a:r>
            <a:r>
              <a:rPr lang="fr-FR" sz="1800">
                <a:solidFill>
                  <a:schemeClr val="bg1"/>
                </a:solidFill>
              </a:rPr>
              <a:t>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1828800" y="457200"/>
            <a:ext cx="208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Compl</a:t>
            </a:r>
            <a:r>
              <a:rPr lang="en-US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en-US">
                <a:solidFill>
                  <a:srgbClr val="FFCC00"/>
                </a:solidFill>
              </a:rPr>
              <a:t>tez.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/>
      <p:bldP spid="217092" grpId="0"/>
      <p:bldP spid="217093" grpId="0"/>
      <p:bldP spid="217094" grpId="0"/>
      <p:bldP spid="217095" grpId="0"/>
      <p:bldP spid="2170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685800" y="14478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fr-FR" sz="2400">
                <a:solidFill>
                  <a:schemeClr val="bg1"/>
                </a:solidFill>
              </a:rPr>
              <a:t>4. Au cin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chemeClr val="bg1"/>
                </a:solidFill>
              </a:rPr>
              <a:t>ma cette semaine on _________ le film </a:t>
            </a:r>
          </a:p>
          <a:p>
            <a:pPr marL="342900" indent="-342900"/>
            <a:r>
              <a:rPr lang="fr-FR" sz="2400" i="1">
                <a:solidFill>
                  <a:schemeClr val="bg1"/>
                </a:solidFill>
              </a:rPr>
              <a:t>    Les parapluies de Cherbourg</a:t>
            </a:r>
            <a:r>
              <a:rPr lang="fr-FR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1023938" y="2271713"/>
            <a:ext cx="2176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joue</a:t>
            </a: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685800" y="2970213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5. Dans un ballet, les danseurs _________.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1028700" y="340995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dansent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1828800" y="457200"/>
            <a:ext cx="208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Compl</a:t>
            </a:r>
            <a:r>
              <a:rPr lang="en-US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en-US">
                <a:solidFill>
                  <a:srgbClr val="FFCC00"/>
                </a:solidFill>
              </a:rPr>
              <a:t>tez.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216068" grpId="0"/>
      <p:bldP spid="216069" grpId="0"/>
      <p:bldP spid="2160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FR01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566738"/>
            <a:ext cx="57658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3838575" y="652463"/>
            <a:ext cx="350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Une exposition de peinture et sculpture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018088" y="1379538"/>
            <a:ext cx="1068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un tableau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4543425" y="2581275"/>
            <a:ext cx="1138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une peintre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4624388" y="3581400"/>
            <a:ext cx="9810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>
                <a:solidFill>
                  <a:schemeClr val="tx2"/>
                </a:solidFill>
              </a:rPr>
              <a:t>      un </a:t>
            </a:r>
          </a:p>
          <a:p>
            <a:pPr>
              <a:lnSpc>
                <a:spcPct val="85000"/>
              </a:lnSpc>
            </a:pPr>
            <a:r>
              <a:rPr lang="en-US" sz="1400">
                <a:solidFill>
                  <a:schemeClr val="tx2"/>
                </a:solidFill>
              </a:rPr>
              <a:t>sculpteur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6745288" y="4884738"/>
            <a:ext cx="14747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>
                <a:solidFill>
                  <a:schemeClr val="tx2"/>
                </a:solidFill>
              </a:rPr>
              <a:t>une sculpture, une statue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533400" y="114300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Au mus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240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215049" name="Picture 9" descr="audio-small">
            <a:hlinkClick r:id="" action="ppaction://noaction">
              <a:snd r:embed="rId3" name="50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690563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50" name="Picture 10" descr="audio-small">
            <a:hlinkClick r:id="" action="ppaction://noaction">
              <a:snd r:embed="rId5" name="51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638" y="14033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51" name="Picture 11" descr="audio-small">
            <a:hlinkClick r:id="" action="ppaction://noaction">
              <a:snd r:embed="rId6" name="52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088" y="26543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52" name="Picture 12" descr="audio-small">
            <a:hlinkClick r:id="" action="ppaction://noaction">
              <a:snd r:embed="rId7" name="5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850" y="37782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53" name="Picture 13" descr="audio-small">
            <a:hlinkClick r:id="" action="ppaction://noaction">
              <a:snd r:embed="rId8" name="54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0538" y="4937125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54" name="Picture 14" descr="audio-small">
            <a:hlinkClick r:id="" action="ppaction://noaction">
              <a:snd r:embed="rId9" name="49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8363" y="13096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/>
      <p:bldP spid="215044" grpId="0"/>
      <p:bldP spid="215045" grpId="0"/>
      <p:bldP spid="215046" grpId="0"/>
      <p:bldP spid="2150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FR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409700"/>
            <a:ext cx="6985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685925" y="190500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Je ne le connais pas personnellement.</a:t>
            </a:r>
          </a:p>
        </p:txBody>
      </p:sp>
      <p:pic>
        <p:nvPicPr>
          <p:cNvPr id="214020" name="Picture 4" descr="audio-small">
            <a:hlinkClick r:id="" action="ppaction://noaction">
              <a:snd r:embed="rId3" name="5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663" y="16954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1690688" y="1677988"/>
            <a:ext cx="292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Je sais que le peintre s’appelle Duval.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684338" y="2116138"/>
            <a:ext cx="2894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Je connais son </a:t>
            </a:r>
            <a:r>
              <a:rPr lang="en-US" sz="1200">
                <a:solidFill>
                  <a:schemeClr val="tx2"/>
                </a:solidFill>
                <a:cs typeface="Arial" pitchFamily="34" charset="0"/>
              </a:rPr>
              <a:t>œ</a:t>
            </a:r>
            <a:r>
              <a:rPr lang="en-US" sz="1200">
                <a:solidFill>
                  <a:schemeClr val="tx2"/>
                </a:solidFill>
              </a:rPr>
              <a:t>uvre (ses tableaux).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687513" y="2300288"/>
            <a:ext cx="3281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Ses tableaux, je les trouve extraordinaires!</a:t>
            </a:r>
          </a:p>
        </p:txBody>
      </p:sp>
      <p:pic>
        <p:nvPicPr>
          <p:cNvPr id="214024" name="Picture 8" descr="audio-small">
            <a:hlinkClick r:id="" action="ppaction://noaction">
              <a:snd r:embed="rId5" name="57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425" y="21145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5" name="Picture 9" descr="audio-small">
            <a:hlinkClick r:id="" action="ppaction://noaction">
              <a:snd r:embed="rId6" name="58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663" y="2309813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6" name="Picture 10" descr="audio-small">
            <a:hlinkClick r:id="" action="ppaction://noaction">
              <a:snd r:embed="rId7" name="56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663" y="19050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1" grpId="0"/>
      <p:bldP spid="214022" grpId="0"/>
      <p:bldP spid="2140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FR01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300" y="609600"/>
            <a:ext cx="51054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3454400" y="2447925"/>
            <a:ext cx="271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2"/>
                </a:solidFill>
              </a:rPr>
              <a:t>Moi, je connais bien le mus</a:t>
            </a:r>
            <a:r>
              <a:rPr lang="en-US" sz="1000">
                <a:solidFill>
                  <a:schemeClr val="tx2"/>
                </a:solidFill>
                <a:cs typeface="Arial" pitchFamily="34" charset="0"/>
              </a:rPr>
              <a:t>é</a:t>
            </a:r>
            <a:r>
              <a:rPr lang="en-US" sz="1000">
                <a:solidFill>
                  <a:schemeClr val="tx2"/>
                </a:solidFill>
              </a:rPr>
              <a:t>e du Centre Pompidou. Je le visite souvent. Je sais que le mus</a:t>
            </a:r>
            <a:r>
              <a:rPr lang="en-US" sz="1000">
                <a:solidFill>
                  <a:schemeClr val="tx2"/>
                </a:solidFill>
                <a:cs typeface="Arial" pitchFamily="34" charset="0"/>
              </a:rPr>
              <a:t>é</a:t>
            </a:r>
            <a:r>
              <a:rPr lang="en-US" sz="1000">
                <a:solidFill>
                  <a:schemeClr val="tx2"/>
                </a:solidFill>
              </a:rPr>
              <a:t>e est ferm</a:t>
            </a:r>
            <a:r>
              <a:rPr lang="en-US" sz="1000">
                <a:solidFill>
                  <a:schemeClr val="tx2"/>
                </a:solidFill>
                <a:cs typeface="Arial" pitchFamily="34" charset="0"/>
              </a:rPr>
              <a:t>é</a:t>
            </a:r>
            <a:r>
              <a:rPr lang="en-US" sz="1000">
                <a:solidFill>
                  <a:schemeClr val="tx2"/>
                </a:solidFill>
              </a:rPr>
              <a:t> le mardi.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669925" y="1524000"/>
            <a:ext cx="253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Le mus</a:t>
            </a:r>
            <a:r>
              <a:rPr lang="en-US" sz="2000">
                <a:cs typeface="Arial" pitchFamily="34" charset="0"/>
              </a:rPr>
              <a:t>é</a:t>
            </a:r>
            <a:r>
              <a:rPr lang="en-US" sz="2000"/>
              <a:t>e n’est pas ouvert le mardi.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669925" y="2346325"/>
            <a:ext cx="2530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Il est ouvert tous les jours sauf le mardi.</a:t>
            </a:r>
          </a:p>
        </p:txBody>
      </p:sp>
      <p:pic>
        <p:nvPicPr>
          <p:cNvPr id="212998" name="Picture 6" descr="audio-small">
            <a:hlinkClick r:id="" action="ppaction://noaction">
              <a:snd r:embed="rId3" name="60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144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999" name="Picture 7" descr="audio-small">
            <a:hlinkClick r:id="" action="ppaction://noaction">
              <a:snd r:embed="rId5" name="61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3000" name="Picture 8" descr="audio-small">
            <a:hlinkClick r:id="" action="ppaction://noaction">
              <a:snd r:embed="rId6" name="59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150" y="25415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  <p:bldP spid="212996" grpId="0"/>
      <p:bldP spid="2129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028700" y="2378075"/>
            <a:ext cx="293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b. mus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rgbClr val="FFCC00"/>
                </a:solidFill>
              </a:rPr>
              <a:t>e</a:t>
            </a:r>
            <a:endParaRPr lang="en-US" sz="2400" b="0">
              <a:solidFill>
                <a:srgbClr val="FFCC00"/>
              </a:solidFill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1025525" y="4419600"/>
            <a:ext cx="290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a. l’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œ</a:t>
            </a:r>
            <a:r>
              <a:rPr lang="fr-FR" sz="2400">
                <a:solidFill>
                  <a:srgbClr val="FFCC00"/>
                </a:solidFill>
              </a:rPr>
              <a:t>uvre</a:t>
            </a:r>
            <a:endParaRPr lang="en-US" sz="2400" b="0">
              <a:solidFill>
                <a:srgbClr val="FFCC00"/>
              </a:solidFill>
            </a:endParaRPr>
          </a:p>
        </p:txBody>
      </p:sp>
      <p:grpSp>
        <p:nvGrpSpPr>
          <p:cNvPr id="211973" name="Group 5"/>
          <p:cNvGrpSpPr>
            <a:grpSpLocks/>
          </p:cNvGrpSpPr>
          <p:nvPr/>
        </p:nvGrpSpPr>
        <p:grpSpPr bwMode="auto">
          <a:xfrm>
            <a:off x="685800" y="1524000"/>
            <a:ext cx="7467600" cy="866775"/>
            <a:chOff x="432" y="960"/>
            <a:chExt cx="4704" cy="546"/>
          </a:xfrm>
        </p:grpSpPr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432" y="960"/>
              <a:ext cx="4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1. Vous aimez aller au ___ pour voir des tableaux?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1975" name="Text Box 7"/>
            <p:cNvSpPr txBox="1">
              <a:spLocks noChangeArrowheads="1"/>
            </p:cNvSpPr>
            <p:nvPr/>
          </p:nvSpPr>
          <p:spPr bwMode="auto">
            <a:xfrm>
              <a:off x="669" y="1218"/>
              <a:ext cx="20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a. th</a:t>
              </a:r>
              <a:r>
                <a:rPr lang="en-US" sz="2400">
                  <a:solidFill>
                    <a:schemeClr val="bg1"/>
                  </a:solidFill>
                </a:rPr>
                <a:t>éâ</a:t>
              </a:r>
              <a:r>
                <a:rPr lang="fr-FR" sz="2400">
                  <a:solidFill>
                    <a:schemeClr val="bg1"/>
                  </a:solidFill>
                </a:rPr>
                <a:t>tre</a:t>
              </a:r>
              <a:r>
                <a:rPr lang="en-US" sz="2400">
                  <a:solidFill>
                    <a:schemeClr val="bg1"/>
                  </a:solidFill>
                </a:rPr>
                <a:t>     </a:t>
              </a:r>
              <a:r>
                <a:rPr lang="fr-FR" sz="2400">
                  <a:solidFill>
                    <a:schemeClr val="bg1"/>
                  </a:solidFill>
                </a:rPr>
                <a:t>b. mus</a:t>
              </a:r>
              <a:r>
                <a:rPr lang="en-US" sz="2400">
                  <a:solidFill>
                    <a:schemeClr val="bg1"/>
                  </a:solidFill>
                </a:rPr>
                <a:t>é</a:t>
              </a:r>
              <a:r>
                <a:rPr lang="fr-FR" sz="2400">
                  <a:solidFill>
                    <a:schemeClr val="bg1"/>
                  </a:solidFill>
                </a:rPr>
                <a:t>e</a:t>
              </a:r>
              <a:endParaRPr lang="en-US" sz="2400"/>
            </a:p>
          </p:txBody>
        </p:sp>
      </p:grpSp>
      <p:grpSp>
        <p:nvGrpSpPr>
          <p:cNvPr id="211976" name="Group 8"/>
          <p:cNvGrpSpPr>
            <a:grpSpLocks/>
          </p:cNvGrpSpPr>
          <p:nvPr/>
        </p:nvGrpSpPr>
        <p:grpSpPr bwMode="auto">
          <a:xfrm>
            <a:off x="685800" y="3581400"/>
            <a:ext cx="4419600" cy="838200"/>
            <a:chOff x="432" y="2256"/>
            <a:chExt cx="2784" cy="528"/>
          </a:xfrm>
        </p:grpSpPr>
        <p:sp>
          <p:nvSpPr>
            <p:cNvPr id="211977" name="Text Box 9"/>
            <p:cNvSpPr txBox="1">
              <a:spLocks noChangeArrowheads="1"/>
            </p:cNvSpPr>
            <p:nvPr/>
          </p:nvSpPr>
          <p:spPr bwMode="auto">
            <a:xfrm>
              <a:off x="432" y="2256"/>
              <a:ext cx="27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2. Tu connais ___ de Monet?</a:t>
              </a:r>
              <a:endParaRPr lang="en-US" sz="2400" b="0"/>
            </a:p>
          </p:txBody>
        </p:sp>
        <p:sp>
          <p:nvSpPr>
            <p:cNvPr id="211978" name="Text Box 10"/>
            <p:cNvSpPr txBox="1">
              <a:spLocks noChangeArrowheads="1"/>
            </p:cNvSpPr>
            <p:nvPr/>
          </p:nvSpPr>
          <p:spPr bwMode="auto">
            <a:xfrm>
              <a:off x="672" y="2496"/>
              <a:ext cx="2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a. l’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œ</a:t>
              </a:r>
              <a:r>
                <a:rPr lang="fr-FR" sz="2400">
                  <a:solidFill>
                    <a:schemeClr val="bg1"/>
                  </a:solidFill>
                </a:rPr>
                <a:t>uvre</a:t>
              </a:r>
              <a:r>
                <a:rPr lang="en-US" sz="2400">
                  <a:solidFill>
                    <a:schemeClr val="bg1"/>
                  </a:solidFill>
                </a:rPr>
                <a:t>     </a:t>
              </a:r>
              <a:r>
                <a:rPr lang="fr-FR" sz="2400">
                  <a:solidFill>
                    <a:schemeClr val="bg1"/>
                  </a:solidFill>
                </a:rPr>
                <a:t>b. une peintre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1831975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Choisissez.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990600" y="2797175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b. ferm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é</a:t>
            </a:r>
            <a:endParaRPr lang="en-US" sz="2400" b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012825" y="4854575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b. peintre</a:t>
            </a:r>
            <a:endParaRPr lang="en-US" sz="2400" b="0">
              <a:solidFill>
                <a:srgbClr val="FFCC00"/>
              </a:solidFill>
            </a:endParaRPr>
          </a:p>
        </p:txBody>
      </p:sp>
      <p:grpSp>
        <p:nvGrpSpPr>
          <p:cNvPr id="210949" name="Group 5"/>
          <p:cNvGrpSpPr>
            <a:grpSpLocks/>
          </p:cNvGrpSpPr>
          <p:nvPr/>
        </p:nvGrpSpPr>
        <p:grpSpPr bwMode="auto">
          <a:xfrm>
            <a:off x="685800" y="1531938"/>
            <a:ext cx="7467600" cy="1279525"/>
            <a:chOff x="432" y="965"/>
            <a:chExt cx="4704" cy="806"/>
          </a:xfrm>
        </p:grpSpPr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432" y="965"/>
              <a:ext cx="47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3. On ne peut pas entrer dans un mus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é</a:t>
              </a:r>
              <a:r>
                <a:rPr lang="fr-FR" sz="2400">
                  <a:solidFill>
                    <a:schemeClr val="bg1"/>
                  </a:solidFill>
                </a:rPr>
                <a:t>e quand il </a:t>
              </a:r>
            </a:p>
            <a:p>
              <a:r>
                <a:rPr lang="fr-FR" sz="2400">
                  <a:solidFill>
                    <a:schemeClr val="bg1"/>
                  </a:solidFill>
                </a:rPr>
                <a:t>    est ___.</a:t>
              </a:r>
              <a:endParaRPr lang="en-US" sz="2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0951" name="Text Box 7"/>
            <p:cNvSpPr txBox="1">
              <a:spLocks noChangeArrowheads="1"/>
            </p:cNvSpPr>
            <p:nvPr/>
          </p:nvSpPr>
          <p:spPr bwMode="auto">
            <a:xfrm>
              <a:off x="648" y="1483"/>
              <a:ext cx="19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a. ouvert</a:t>
              </a:r>
              <a:r>
                <a:rPr lang="en-US" sz="2400">
                  <a:solidFill>
                    <a:schemeClr val="bg1"/>
                  </a:solidFill>
                </a:rPr>
                <a:t>     </a:t>
              </a:r>
              <a:r>
                <a:rPr lang="fr-FR" sz="2400">
                  <a:solidFill>
                    <a:schemeClr val="bg1"/>
                  </a:solidFill>
                </a:rPr>
                <a:t>b. ferm</a:t>
              </a:r>
              <a:r>
                <a:rPr lang="en-US" sz="2400">
                  <a:solidFill>
                    <a:schemeClr val="bg1"/>
                  </a:solidFill>
                </a:rPr>
                <a:t>é</a:t>
              </a:r>
              <a:endParaRPr lang="en-US" sz="2400" b="0"/>
            </a:p>
          </p:txBody>
        </p:sp>
      </p:grpSp>
      <p:grpSp>
        <p:nvGrpSpPr>
          <p:cNvPr id="210952" name="Group 8"/>
          <p:cNvGrpSpPr>
            <a:grpSpLocks/>
          </p:cNvGrpSpPr>
          <p:nvPr/>
        </p:nvGrpSpPr>
        <p:grpSpPr bwMode="auto">
          <a:xfrm>
            <a:off x="685800" y="3938588"/>
            <a:ext cx="4078288" cy="915987"/>
            <a:chOff x="432" y="2481"/>
            <a:chExt cx="2569" cy="577"/>
          </a:xfrm>
        </p:grpSpPr>
        <p:sp>
          <p:nvSpPr>
            <p:cNvPr id="210953" name="Text Box 9"/>
            <p:cNvSpPr txBox="1">
              <a:spLocks noChangeArrowheads="1"/>
            </p:cNvSpPr>
            <p:nvPr/>
          </p:nvSpPr>
          <p:spPr bwMode="auto">
            <a:xfrm>
              <a:off x="432" y="2481"/>
              <a:ext cx="25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4. Un ___ fait des tableaux.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0954" name="Text Box 10"/>
            <p:cNvSpPr txBox="1">
              <a:spLocks noChangeArrowheads="1"/>
            </p:cNvSpPr>
            <p:nvPr/>
          </p:nvSpPr>
          <p:spPr bwMode="auto">
            <a:xfrm>
              <a:off x="616" y="2770"/>
              <a:ext cx="23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0"/>
                <a:t> </a:t>
              </a:r>
              <a:r>
                <a:rPr lang="fr-FR" sz="2400">
                  <a:solidFill>
                    <a:schemeClr val="bg1"/>
                  </a:solidFill>
                </a:rPr>
                <a:t>a. sculpteur</a:t>
              </a:r>
              <a:r>
                <a:rPr lang="en-US" sz="2400">
                  <a:solidFill>
                    <a:schemeClr val="bg1"/>
                  </a:solidFill>
                </a:rPr>
                <a:t>     </a:t>
              </a:r>
              <a:r>
                <a:rPr lang="fr-FR" sz="2400">
                  <a:solidFill>
                    <a:schemeClr val="bg1"/>
                  </a:solidFill>
                </a:rPr>
                <a:t>b. peintre</a:t>
              </a:r>
              <a:endParaRPr lang="en-US" sz="2400" b="0"/>
            </a:p>
          </p:txBody>
        </p:sp>
      </p:grp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1831975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Choisissez.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990600" y="2768600"/>
            <a:ext cx="334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b. exposition</a:t>
            </a:r>
            <a:endParaRPr lang="en-US" sz="2400" b="0">
              <a:solidFill>
                <a:srgbClr val="FFCC00"/>
              </a:solidFill>
            </a:endParaRPr>
          </a:p>
        </p:txBody>
      </p:sp>
      <p:grpSp>
        <p:nvGrpSpPr>
          <p:cNvPr id="209924" name="Group 4"/>
          <p:cNvGrpSpPr>
            <a:grpSpLocks/>
          </p:cNvGrpSpPr>
          <p:nvPr/>
        </p:nvGrpSpPr>
        <p:grpSpPr bwMode="auto">
          <a:xfrm>
            <a:off x="685800" y="1524000"/>
            <a:ext cx="7315200" cy="1244600"/>
            <a:chOff x="432" y="960"/>
            <a:chExt cx="4608" cy="784"/>
          </a:xfrm>
        </p:grpSpPr>
        <p:sp>
          <p:nvSpPr>
            <p:cNvPr id="209925" name="Rectangle 5"/>
            <p:cNvSpPr>
              <a:spLocks noChangeArrowheads="1"/>
            </p:cNvSpPr>
            <p:nvPr/>
          </p:nvSpPr>
          <p:spPr bwMode="auto">
            <a:xfrm>
              <a:off x="432" y="960"/>
              <a:ext cx="460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5. Demain on va voir une ___ de Renoir au </a:t>
              </a:r>
            </a:p>
            <a:p>
              <a:r>
                <a:rPr lang="fr-FR" sz="2400">
                  <a:solidFill>
                    <a:schemeClr val="bg1"/>
                  </a:solidFill>
                </a:rPr>
                <a:t>    mus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é</a:t>
              </a:r>
              <a:r>
                <a:rPr lang="fr-FR" sz="2400">
                  <a:solidFill>
                    <a:schemeClr val="bg1"/>
                  </a:solidFill>
                </a:rPr>
                <a:t>e d’Orsay.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09926" name="Text Box 6"/>
            <p:cNvSpPr txBox="1">
              <a:spLocks noChangeArrowheads="1"/>
            </p:cNvSpPr>
            <p:nvPr/>
          </p:nvSpPr>
          <p:spPr bwMode="auto">
            <a:xfrm>
              <a:off x="624" y="1456"/>
              <a:ext cx="23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b="0"/>
                <a:t> </a:t>
              </a:r>
              <a:r>
                <a:rPr lang="fr-FR" sz="2400">
                  <a:solidFill>
                    <a:schemeClr val="bg1"/>
                  </a:solidFill>
                </a:rPr>
                <a:t>a. pi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è</a:t>
              </a:r>
              <a:r>
                <a:rPr lang="fr-FR" sz="2400">
                  <a:solidFill>
                    <a:schemeClr val="bg1"/>
                  </a:solidFill>
                </a:rPr>
                <a:t>ce</a:t>
              </a:r>
              <a:r>
                <a:rPr lang="en-US" sz="2400">
                  <a:solidFill>
                    <a:schemeClr val="bg1"/>
                  </a:solidFill>
                </a:rPr>
                <a:t>     </a:t>
              </a:r>
              <a:r>
                <a:rPr lang="fr-FR" sz="2400">
                  <a:solidFill>
                    <a:schemeClr val="bg1"/>
                  </a:solidFill>
                </a:rPr>
                <a:t>b. exposition</a:t>
              </a:r>
              <a:endParaRPr lang="en-US" sz="2400" b="0"/>
            </a:p>
          </p:txBody>
        </p:sp>
      </p:grp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1831975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Choisissez.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824038" y="457200"/>
            <a:ext cx="445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0">
                <a:solidFill>
                  <a:srgbClr val="FFCC00"/>
                </a:solidFill>
              </a:rPr>
              <a:t>Les verbes </a:t>
            </a:r>
            <a:r>
              <a:rPr lang="en-US" sz="2400">
                <a:solidFill>
                  <a:srgbClr val="FFCC00"/>
                </a:solidFill>
              </a:rPr>
              <a:t>savoir</a:t>
            </a:r>
            <a:r>
              <a:rPr lang="en-US" sz="2400" b="0">
                <a:solidFill>
                  <a:srgbClr val="FFCC00"/>
                </a:solidFill>
              </a:rPr>
              <a:t> et </a:t>
            </a:r>
            <a:r>
              <a:rPr lang="en-US" sz="2400">
                <a:solidFill>
                  <a:srgbClr val="FFCC00"/>
                </a:solidFill>
              </a:rPr>
              <a:t>conna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î</a:t>
            </a:r>
            <a:r>
              <a:rPr lang="en-US" sz="2400">
                <a:solidFill>
                  <a:srgbClr val="FFCC00"/>
                </a:solidFill>
              </a:rPr>
              <a:t>tre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609600" y="1098550"/>
            <a:ext cx="7315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200">
                <a:solidFill>
                  <a:schemeClr val="bg1"/>
                </a:solidFill>
              </a:rPr>
              <a:t>Study the following present-tense forms of the </a:t>
            </a:r>
          </a:p>
          <a:p>
            <a:pPr marL="342900" indent="-342900"/>
            <a:r>
              <a:rPr lang="en-US" sz="2200">
                <a:solidFill>
                  <a:schemeClr val="bg1"/>
                </a:solidFill>
              </a:rPr>
              <a:t>    verbs </a:t>
            </a:r>
            <a:r>
              <a:rPr lang="en-US" sz="2200">
                <a:solidFill>
                  <a:srgbClr val="FFCC00"/>
                </a:solidFill>
              </a:rPr>
              <a:t>savoir</a:t>
            </a:r>
            <a:r>
              <a:rPr lang="en-US" sz="2200">
                <a:solidFill>
                  <a:schemeClr val="bg1"/>
                </a:solidFill>
              </a:rPr>
              <a:t> and </a:t>
            </a:r>
            <a:r>
              <a:rPr lang="en-US" sz="2200">
                <a:solidFill>
                  <a:srgbClr val="FFCC00"/>
                </a:solidFill>
              </a:rPr>
              <a:t>connaître,</a:t>
            </a:r>
            <a:r>
              <a:rPr lang="en-US" sz="2200">
                <a:solidFill>
                  <a:schemeClr val="bg1"/>
                </a:solidFill>
              </a:rPr>
              <a:t> both of which mean “to know.”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562225" y="2209800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rgbClr val="FFCC00"/>
                </a:solidFill>
              </a:rPr>
              <a:t>SAVOIR</a:t>
            </a:r>
            <a:r>
              <a:rPr lang="fr-FR" sz="2000" b="0">
                <a:solidFill>
                  <a:srgbClr val="FFCC00"/>
                </a:solidFill>
              </a:rPr>
              <a:t> </a:t>
            </a:r>
            <a:r>
              <a:rPr lang="en-US" sz="2000" b="0">
                <a:solidFill>
                  <a:srgbClr val="FFCC00"/>
                </a:solidFill>
              </a:rPr>
              <a:t>  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4983163" y="2222500"/>
            <a:ext cx="1747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rgbClr val="FFCC00"/>
                </a:solidFill>
              </a:rPr>
              <a:t>CONNAÎTRE</a:t>
            </a:r>
            <a:r>
              <a:rPr lang="en-US" sz="2000" b="0">
                <a:solidFill>
                  <a:srgbClr val="FFCC00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    </a:t>
            </a: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1871663" y="2232025"/>
            <a:ext cx="2514600" cy="358775"/>
          </a:xfrm>
          <a:prstGeom prst="rect">
            <a:avLst/>
          </a:prstGeom>
          <a:noFill/>
          <a:ln w="508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3127375" y="2640013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FF9900"/>
                </a:solidFill>
              </a:rPr>
              <a:t>sais</a:t>
            </a:r>
            <a:r>
              <a:rPr lang="en-US" sz="2000" b="0">
                <a:solidFill>
                  <a:srgbClr val="FF9900"/>
                </a:solidFill>
              </a:rPr>
              <a:t> </a:t>
            </a:r>
            <a:r>
              <a:rPr lang="fr-FR" sz="2000" b="0">
                <a:solidFill>
                  <a:srgbClr val="FF9900"/>
                </a:solidFill>
              </a:rPr>
              <a:t> </a:t>
            </a:r>
            <a:endParaRPr lang="en-US" sz="2000" b="0">
              <a:solidFill>
                <a:srgbClr val="FF9900"/>
              </a:solidFill>
            </a:endParaRP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3117850" y="3049588"/>
            <a:ext cx="65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rgbClr val="FF9900"/>
                </a:solidFill>
              </a:rPr>
              <a:t>sais</a:t>
            </a:r>
            <a:r>
              <a:rPr lang="en-US" sz="2000" b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3117850" y="3451225"/>
            <a:ext cx="65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rgbClr val="FF9900"/>
                </a:solidFill>
              </a:rPr>
              <a:t>sait</a:t>
            </a:r>
            <a:r>
              <a:rPr lang="en-US" sz="2000" b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3106738" y="3822700"/>
            <a:ext cx="1058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FF9900"/>
                </a:solidFill>
              </a:rPr>
              <a:t>savons</a:t>
            </a:r>
            <a:r>
              <a:rPr lang="en-US" sz="2000" b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3103563" y="4210050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FF9900"/>
                </a:solidFill>
              </a:rPr>
              <a:t>savez </a:t>
            </a:r>
            <a:endParaRPr lang="en-US" sz="2000" b="0">
              <a:solidFill>
                <a:srgbClr val="FF9900"/>
              </a:solidFill>
            </a:endParaRP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3103563" y="4614863"/>
            <a:ext cx="1001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FF9900"/>
                </a:solidFill>
              </a:rPr>
              <a:t>savent </a:t>
            </a:r>
            <a:endParaRPr lang="en-US" sz="2000" b="0">
              <a:solidFill>
                <a:srgbClr val="FF9900"/>
              </a:solidFill>
            </a:endParaRP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2654300" y="2651125"/>
            <a:ext cx="41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2632075" y="3032125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tu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2298700" y="3810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nous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2317750" y="419735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vous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2014538" y="46101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ils/elles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1917700" y="342265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il/elle/on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4448175" y="2228850"/>
            <a:ext cx="2828925" cy="361950"/>
          </a:xfrm>
          <a:prstGeom prst="rect">
            <a:avLst/>
          </a:prstGeom>
          <a:noFill/>
          <a:ln w="508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5197475" y="2657475"/>
            <a:ext cx="41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5203825" y="3038475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tu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4870450" y="381635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nous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4889500" y="420370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vous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4586288" y="461645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ils/elles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21" name="Text Box 25"/>
          <p:cNvSpPr txBox="1">
            <a:spLocks noChangeArrowheads="1"/>
          </p:cNvSpPr>
          <p:nvPr/>
        </p:nvSpPr>
        <p:spPr bwMode="auto">
          <a:xfrm>
            <a:off x="4489450" y="34290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il/elle/on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8922" name="Text Box 26"/>
          <p:cNvSpPr txBox="1">
            <a:spLocks noChangeArrowheads="1"/>
          </p:cNvSpPr>
          <p:nvPr/>
        </p:nvSpPr>
        <p:spPr bwMode="auto">
          <a:xfrm>
            <a:off x="5695950" y="2644775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00FF00"/>
                </a:solidFill>
              </a:rPr>
              <a:t>connais</a:t>
            </a:r>
            <a:r>
              <a:rPr lang="en-US" sz="2000" b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5684838" y="3054350"/>
            <a:ext cx="111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rgbClr val="00FF00"/>
                </a:solidFill>
              </a:rPr>
              <a:t>connais</a:t>
            </a:r>
            <a:r>
              <a:rPr lang="en-US" sz="2000" b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08924" name="Text Box 28"/>
          <p:cNvSpPr txBox="1">
            <a:spLocks noChangeArrowheads="1"/>
          </p:cNvSpPr>
          <p:nvPr/>
        </p:nvSpPr>
        <p:spPr bwMode="auto">
          <a:xfrm>
            <a:off x="5684838" y="3455988"/>
            <a:ext cx="1052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rgbClr val="00FF00"/>
                </a:solidFill>
              </a:rPr>
              <a:t>connaît</a:t>
            </a:r>
            <a:r>
              <a:rPr lang="en-US" sz="2000" b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5686425" y="3827463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00FF00"/>
                </a:solidFill>
              </a:rPr>
              <a:t>connaissons</a:t>
            </a:r>
            <a:r>
              <a:rPr lang="en-US" sz="2000" b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08926" name="Text Box 30"/>
          <p:cNvSpPr txBox="1">
            <a:spLocks noChangeArrowheads="1"/>
          </p:cNvSpPr>
          <p:nvPr/>
        </p:nvSpPr>
        <p:spPr bwMode="auto">
          <a:xfrm>
            <a:off x="5683250" y="4214813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00FF00"/>
                </a:solidFill>
              </a:rPr>
              <a:t>connaissez</a:t>
            </a:r>
            <a:r>
              <a:rPr lang="en-US" sz="2000" b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08927" name="Text Box 31"/>
          <p:cNvSpPr txBox="1">
            <a:spLocks noChangeArrowheads="1"/>
          </p:cNvSpPr>
          <p:nvPr/>
        </p:nvSpPr>
        <p:spPr bwMode="auto">
          <a:xfrm>
            <a:off x="5683250" y="4619625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00FF00"/>
                </a:solidFill>
              </a:rPr>
              <a:t>connaissent</a:t>
            </a:r>
            <a:r>
              <a:rPr lang="en-US" sz="2000" b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08928" name="Rectangle 32"/>
          <p:cNvSpPr>
            <a:spLocks noChangeArrowheads="1"/>
          </p:cNvSpPr>
          <p:nvPr/>
        </p:nvSpPr>
        <p:spPr bwMode="auto">
          <a:xfrm>
            <a:off x="685800" y="5100638"/>
            <a:ext cx="77454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200" b="0">
                <a:solidFill>
                  <a:schemeClr val="bg1"/>
                </a:solidFill>
              </a:rPr>
              <a:t>Note the </a:t>
            </a:r>
            <a:r>
              <a:rPr lang="fr-FR" sz="2200">
                <a:solidFill>
                  <a:srgbClr val="FFCC00"/>
                </a:solidFill>
              </a:rPr>
              <a:t>passé composé</a:t>
            </a:r>
            <a:r>
              <a:rPr lang="fr-FR" sz="2200">
                <a:solidFill>
                  <a:schemeClr val="bg1"/>
                </a:solidFill>
              </a:rPr>
              <a:t> </a:t>
            </a:r>
            <a:r>
              <a:rPr lang="fr-FR" sz="2200" b="0">
                <a:solidFill>
                  <a:schemeClr val="bg1"/>
                </a:solidFill>
              </a:rPr>
              <a:t>of these verbs: </a:t>
            </a:r>
            <a:r>
              <a:rPr lang="fr-FR" sz="2200">
                <a:solidFill>
                  <a:schemeClr val="bg1"/>
                </a:solidFill>
              </a:rPr>
              <a:t>j’ai </a:t>
            </a:r>
            <a:r>
              <a:rPr lang="fr-FR" sz="2200">
                <a:solidFill>
                  <a:srgbClr val="FFCC00"/>
                </a:solidFill>
              </a:rPr>
              <a:t>su</a:t>
            </a:r>
            <a:r>
              <a:rPr lang="fr-FR" sz="2200">
                <a:solidFill>
                  <a:schemeClr val="bg1"/>
                </a:solidFill>
              </a:rPr>
              <a:t>, j’ai </a:t>
            </a:r>
            <a:r>
              <a:rPr lang="fr-FR" sz="2200">
                <a:solidFill>
                  <a:srgbClr val="FFCC00"/>
                </a:solidFill>
              </a:rPr>
              <a:t>connu</a:t>
            </a:r>
            <a:r>
              <a:rPr lang="fr-FR" sz="22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/>
      <p:bldP spid="208904" grpId="0"/>
      <p:bldP spid="208905" grpId="0"/>
      <p:bldP spid="208906" grpId="0"/>
      <p:bldP spid="208907" grpId="0"/>
      <p:bldP spid="208908" grpId="0"/>
      <p:bldP spid="208922" grpId="0"/>
      <p:bldP spid="208923" grpId="0"/>
      <p:bldP spid="208924" grpId="0"/>
      <p:bldP spid="208925" grpId="0"/>
      <p:bldP spid="208926" grpId="0"/>
      <p:bldP spid="208927" grpId="0"/>
      <p:bldP spid="2089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1824038" y="457200"/>
            <a:ext cx="445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0">
                <a:solidFill>
                  <a:srgbClr val="FFCC00"/>
                </a:solidFill>
              </a:rPr>
              <a:t>Les verbes </a:t>
            </a:r>
            <a:r>
              <a:rPr lang="en-US" sz="2400">
                <a:solidFill>
                  <a:srgbClr val="FFCC00"/>
                </a:solidFill>
              </a:rPr>
              <a:t>savoir</a:t>
            </a:r>
            <a:r>
              <a:rPr lang="en-US" sz="2400" b="0">
                <a:solidFill>
                  <a:srgbClr val="FFCC00"/>
                </a:solidFill>
              </a:rPr>
              <a:t> et </a:t>
            </a:r>
            <a:r>
              <a:rPr lang="en-US" sz="2400">
                <a:solidFill>
                  <a:srgbClr val="FFCC00"/>
                </a:solidFill>
              </a:rPr>
              <a:t>conna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î</a:t>
            </a:r>
            <a:r>
              <a:rPr lang="en-US" sz="2400">
                <a:solidFill>
                  <a:srgbClr val="FFCC00"/>
                </a:solidFill>
              </a:rPr>
              <a:t>tre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685800" y="11938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2. You use </a:t>
            </a:r>
            <a:r>
              <a:rPr lang="en-US" sz="2400">
                <a:solidFill>
                  <a:srgbClr val="FFCC00"/>
                </a:solidFill>
              </a:rPr>
              <a:t>savoir</a:t>
            </a:r>
            <a:r>
              <a:rPr lang="en-US" sz="2400">
                <a:solidFill>
                  <a:schemeClr val="bg1"/>
                </a:solidFill>
              </a:rPr>
              <a:t> to indicate that you know a </a:t>
            </a:r>
          </a:p>
          <a:p>
            <a:r>
              <a:rPr lang="en-US" sz="2400">
                <a:solidFill>
                  <a:schemeClr val="bg1"/>
                </a:solidFill>
              </a:rPr>
              <a:t>    fact or that you know something </a:t>
            </a:r>
            <a:r>
              <a:rPr lang="fr-FR" sz="2400">
                <a:solidFill>
                  <a:schemeClr val="bg1"/>
                </a:solidFill>
              </a:rPr>
              <a:t>by heart.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143000" y="2230438"/>
            <a:ext cx="560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rgbClr val="FFCC00"/>
                </a:solidFill>
              </a:rPr>
              <a:t>Tu sais à quelle heure la séance commence?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1135063" y="2814638"/>
            <a:ext cx="5557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rgbClr val="FFCC00"/>
                </a:solidFill>
              </a:rPr>
              <a:t>Tu sais le numéro de téléphone de Philippe?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685800" y="35179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3. You use </a:t>
            </a:r>
            <a:r>
              <a:rPr lang="en-US" sz="2400">
                <a:solidFill>
                  <a:srgbClr val="FFCC00"/>
                </a:solidFill>
              </a:rPr>
              <a:t>savoir</a:t>
            </a:r>
            <a:r>
              <a:rPr lang="en-US" sz="2400">
                <a:solidFill>
                  <a:schemeClr val="bg1"/>
                </a:solidFill>
              </a:rPr>
              <a:t> + infinitive to indicate that you </a:t>
            </a:r>
          </a:p>
          <a:p>
            <a:r>
              <a:rPr lang="en-US" sz="2400">
                <a:solidFill>
                  <a:schemeClr val="bg1"/>
                </a:solidFill>
              </a:rPr>
              <a:t>    know how to do something.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1181100" y="4584700"/>
            <a:ext cx="316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rgbClr val="FFCC00"/>
                </a:solidFill>
              </a:rPr>
              <a:t>Tu sais danser le tango?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1181100" y="5178425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rgbClr val="FFCC00"/>
                </a:solidFill>
              </a:rPr>
              <a:t>Il ne sait pas nager.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  <p:bldP spid="207877" grpId="0"/>
      <p:bldP spid="207878" grpId="0"/>
      <p:bldP spid="207879" grpId="0"/>
      <p:bldP spid="2078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928688" y="1355725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Les loisirs culturels</a:t>
            </a:r>
          </a:p>
        </p:txBody>
      </p:sp>
      <p:pic>
        <p:nvPicPr>
          <p:cNvPr id="87047" name="Picture 7" descr="ch 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533400"/>
            <a:ext cx="4933950" cy="4933950"/>
          </a:xfrm>
          <a:prstGeom prst="rect">
            <a:avLst/>
          </a:prstGeom>
          <a:noFill/>
        </p:spPr>
      </p:pic>
      <p:pic>
        <p:nvPicPr>
          <p:cNvPr id="87048" name="Picture 8" descr="audio-small">
            <a:hlinkClick r:id="" action="ppaction://noaction">
              <a:snd r:embed="rId3" name="Ch01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1474788"/>
            <a:ext cx="304800" cy="27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1824038" y="457200"/>
            <a:ext cx="445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0">
                <a:solidFill>
                  <a:srgbClr val="FFCC00"/>
                </a:solidFill>
              </a:rPr>
              <a:t>Les verbes </a:t>
            </a:r>
            <a:r>
              <a:rPr lang="en-US" sz="2400">
                <a:solidFill>
                  <a:srgbClr val="FFCC00"/>
                </a:solidFill>
              </a:rPr>
              <a:t>savoir</a:t>
            </a:r>
            <a:r>
              <a:rPr lang="en-US" sz="2400" b="0">
                <a:solidFill>
                  <a:srgbClr val="FFCC00"/>
                </a:solidFill>
              </a:rPr>
              <a:t> et </a:t>
            </a:r>
            <a:r>
              <a:rPr lang="en-US" sz="2400">
                <a:solidFill>
                  <a:srgbClr val="FFCC00"/>
                </a:solidFill>
              </a:rPr>
              <a:t>conna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î</a:t>
            </a:r>
            <a:r>
              <a:rPr lang="en-US" sz="2400">
                <a:solidFill>
                  <a:srgbClr val="FFCC00"/>
                </a:solidFill>
              </a:rPr>
              <a:t>tre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685800" y="1077913"/>
            <a:ext cx="71628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4. </a:t>
            </a:r>
            <a:r>
              <a:rPr lang="en-US" sz="2200">
                <a:solidFill>
                  <a:srgbClr val="FFCC00"/>
                </a:solidFill>
              </a:rPr>
              <a:t>Connaître</a:t>
            </a:r>
            <a:r>
              <a:rPr lang="en-US" sz="2200">
                <a:solidFill>
                  <a:schemeClr val="bg1"/>
                </a:solidFill>
              </a:rPr>
              <a:t> means “to know” in the sense of “to be </a:t>
            </a:r>
          </a:p>
          <a:p>
            <a:r>
              <a:rPr lang="en-US" sz="2200">
                <a:solidFill>
                  <a:schemeClr val="bg1"/>
                </a:solidFill>
              </a:rPr>
              <a:t>    acquainted with.” You can use </a:t>
            </a:r>
            <a:r>
              <a:rPr lang="en-US" sz="2200">
                <a:solidFill>
                  <a:srgbClr val="FFCC00"/>
                </a:solidFill>
              </a:rPr>
              <a:t>connaître</a:t>
            </a:r>
            <a:r>
              <a:rPr lang="en-US" sz="2200">
                <a:solidFill>
                  <a:schemeClr val="bg1"/>
                </a:solidFill>
              </a:rPr>
              <a:t> only </a:t>
            </a:r>
          </a:p>
          <a:p>
            <a:r>
              <a:rPr lang="en-US" sz="2200">
                <a:solidFill>
                  <a:schemeClr val="bg1"/>
                </a:solidFill>
              </a:rPr>
              <a:t>    with nouns—people, places, and things. Compare </a:t>
            </a:r>
          </a:p>
          <a:p>
            <a:r>
              <a:rPr lang="en-US" sz="2200">
                <a:solidFill>
                  <a:schemeClr val="bg1"/>
                </a:solidFill>
              </a:rPr>
              <a:t>    the meanings of </a:t>
            </a:r>
            <a:r>
              <a:rPr lang="en-US" sz="2200">
                <a:solidFill>
                  <a:srgbClr val="FFCC00"/>
                </a:solidFill>
              </a:rPr>
              <a:t>connaître</a:t>
            </a:r>
            <a:r>
              <a:rPr lang="en-US" sz="2200">
                <a:solidFill>
                  <a:schemeClr val="bg1"/>
                </a:solidFill>
              </a:rPr>
              <a:t> and</a:t>
            </a:r>
            <a:r>
              <a:rPr lang="en-US" sz="2200">
                <a:solidFill>
                  <a:srgbClr val="FFCC00"/>
                </a:solidFill>
              </a:rPr>
              <a:t> savoir</a:t>
            </a:r>
            <a:r>
              <a:rPr lang="en-US" sz="2200">
                <a:solidFill>
                  <a:schemeClr val="bg1"/>
                </a:solidFill>
              </a:rPr>
              <a:t> in the </a:t>
            </a:r>
          </a:p>
          <a:p>
            <a:r>
              <a:rPr lang="en-US" sz="2200">
                <a:solidFill>
                  <a:schemeClr val="bg1"/>
                </a:solidFill>
              </a:rPr>
              <a:t>    sentences below.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609600" y="3352800"/>
            <a:ext cx="465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Je sais comment elle s’appelle. Nathalie.</a:t>
            </a:r>
            <a:r>
              <a:rPr lang="fr-FR" sz="1800" b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486400" y="33528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Je connais bien Nathalie.</a:t>
            </a:r>
            <a:r>
              <a:rPr lang="en-US" sz="1800" b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15950" y="3824288"/>
            <a:ext cx="395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Je sais où elle habite. À Grenoble.</a:t>
            </a:r>
            <a:r>
              <a:rPr lang="fr-FR" sz="1800" b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5505450" y="3824288"/>
            <a:ext cx="302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Je connais bien Grenoble.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615950" y="4292600"/>
            <a:ext cx="451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Je sais le nom de l’auteur. Victor Hugo.</a:t>
            </a:r>
            <a:r>
              <a:rPr lang="fr-FR" sz="1800" b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5505450" y="4292600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Je connais son </a:t>
            </a:r>
            <a:r>
              <a:rPr lang="en-US" sz="1800">
                <a:solidFill>
                  <a:srgbClr val="FFCC00"/>
                </a:solidFill>
                <a:cs typeface="Arial" pitchFamily="34" charset="0"/>
              </a:rPr>
              <a:t>œ</a:t>
            </a:r>
            <a:r>
              <a:rPr lang="fr-FR" sz="1800">
                <a:solidFill>
                  <a:srgbClr val="FFCC00"/>
                </a:solidFill>
              </a:rPr>
              <a:t>uvre.</a:t>
            </a:r>
            <a:r>
              <a:rPr lang="en-US" sz="1800" b="0">
                <a:solidFill>
                  <a:srgbClr val="FFCC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  <p:bldP spid="206853" grpId="0"/>
      <p:bldP spid="206854" grpId="0"/>
      <p:bldP spid="206855" grpId="0"/>
      <p:bldP spid="206856" grpId="0"/>
      <p:bldP spid="2068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1054100" y="44196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b. savez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736600" y="2514600"/>
            <a:ext cx="329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    </a:t>
            </a:r>
            <a:r>
              <a:rPr lang="fr-FR" sz="2400">
                <a:solidFill>
                  <a:srgbClr val="FFCC00"/>
                </a:solidFill>
              </a:rPr>
              <a:t>Answer: a. connais</a:t>
            </a:r>
          </a:p>
        </p:txBody>
      </p:sp>
      <p:grpSp>
        <p:nvGrpSpPr>
          <p:cNvPr id="205837" name="Group 13"/>
          <p:cNvGrpSpPr>
            <a:grpSpLocks/>
          </p:cNvGrpSpPr>
          <p:nvPr/>
        </p:nvGrpSpPr>
        <p:grpSpPr bwMode="auto">
          <a:xfrm>
            <a:off x="762000" y="1600200"/>
            <a:ext cx="6019800" cy="927100"/>
            <a:chOff x="480" y="1008"/>
            <a:chExt cx="3792" cy="584"/>
          </a:xfrm>
        </p:grpSpPr>
        <p:sp>
          <p:nvSpPr>
            <p:cNvPr id="205830" name="Rectangle 6"/>
            <p:cNvSpPr>
              <a:spLocks noChangeArrowheads="1"/>
            </p:cNvSpPr>
            <p:nvPr/>
          </p:nvSpPr>
          <p:spPr bwMode="auto">
            <a:xfrm>
              <a:off x="480" y="1008"/>
              <a:ext cx="3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1. Je ___ bien l’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œ</a:t>
              </a:r>
              <a:r>
                <a:rPr lang="en-US" sz="2400">
                  <a:solidFill>
                    <a:schemeClr val="bg1"/>
                  </a:solidFill>
                </a:rPr>
                <a:t>uvre de Saint-Exup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é</a:t>
              </a:r>
              <a:r>
                <a:rPr lang="en-US" sz="2400">
                  <a:solidFill>
                    <a:schemeClr val="bg1"/>
                  </a:solidFill>
                </a:rPr>
                <a:t>ry.</a:t>
              </a:r>
            </a:p>
          </p:txBody>
        </p:sp>
        <p:sp>
          <p:nvSpPr>
            <p:cNvPr id="205831" name="Rectangle 7"/>
            <p:cNvSpPr>
              <a:spLocks noChangeArrowheads="1"/>
            </p:cNvSpPr>
            <p:nvPr/>
          </p:nvSpPr>
          <p:spPr bwMode="auto">
            <a:xfrm>
              <a:off x="680" y="1304"/>
              <a:ext cx="19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a. connais     b. sais</a:t>
              </a:r>
            </a:p>
          </p:txBody>
        </p:sp>
      </p:grpSp>
      <p:grpSp>
        <p:nvGrpSpPr>
          <p:cNvPr id="205832" name="Group 8"/>
          <p:cNvGrpSpPr>
            <a:grpSpLocks/>
          </p:cNvGrpSpPr>
          <p:nvPr/>
        </p:nvGrpSpPr>
        <p:grpSpPr bwMode="auto">
          <a:xfrm>
            <a:off x="762000" y="3543300"/>
            <a:ext cx="5026025" cy="889000"/>
            <a:chOff x="480" y="2232"/>
            <a:chExt cx="3166" cy="560"/>
          </a:xfrm>
        </p:grpSpPr>
        <p:sp>
          <p:nvSpPr>
            <p:cNvPr id="205833" name="Rectangle 9"/>
            <p:cNvSpPr>
              <a:spLocks noChangeArrowheads="1"/>
            </p:cNvSpPr>
            <p:nvPr/>
          </p:nvSpPr>
          <p:spPr bwMode="auto">
            <a:xfrm>
              <a:off x="480" y="2232"/>
              <a:ext cx="31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2. Vous ___ l’heure de la s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é</a:t>
              </a:r>
              <a:r>
                <a:rPr lang="fr-FR" sz="2400">
                  <a:solidFill>
                    <a:schemeClr val="bg1"/>
                  </a:solidFill>
                </a:rPr>
                <a:t>ance?</a:t>
              </a:r>
            </a:p>
          </p:txBody>
        </p:sp>
        <p:sp>
          <p:nvSpPr>
            <p:cNvPr id="205834" name="Rectangle 10"/>
            <p:cNvSpPr>
              <a:spLocks noChangeArrowheads="1"/>
            </p:cNvSpPr>
            <p:nvPr/>
          </p:nvSpPr>
          <p:spPr bwMode="auto">
            <a:xfrm>
              <a:off x="688" y="2504"/>
              <a:ext cx="2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a. connaissez    b. savez </a:t>
              </a:r>
            </a:p>
          </p:txBody>
        </p:sp>
      </p:grp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1831975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Les verbes savoir et conna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î</a:t>
            </a:r>
            <a:r>
              <a:rPr lang="en-US" sz="2400">
                <a:solidFill>
                  <a:srgbClr val="FFCC00"/>
                </a:solidFill>
              </a:rPr>
              <a:t>tre</a:t>
            </a:r>
          </a:p>
        </p:txBody>
      </p:sp>
      <p:sp>
        <p:nvSpPr>
          <p:cNvPr id="205836" name="Rectangle 12"/>
          <p:cNvSpPr>
            <a:spLocks noChangeArrowheads="1"/>
          </p:cNvSpPr>
          <p:nvPr/>
        </p:nvSpPr>
        <p:spPr bwMode="auto">
          <a:xfrm>
            <a:off x="1828800" y="9906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Choisissez.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079500" y="4419600"/>
            <a:ext cx="296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a. connais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1047750" y="2514600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b. savent</a:t>
            </a:r>
          </a:p>
        </p:txBody>
      </p:sp>
      <p:grpSp>
        <p:nvGrpSpPr>
          <p:cNvPr id="204813" name="Group 13"/>
          <p:cNvGrpSpPr>
            <a:grpSpLocks/>
          </p:cNvGrpSpPr>
          <p:nvPr/>
        </p:nvGrpSpPr>
        <p:grpSpPr bwMode="auto">
          <a:xfrm>
            <a:off x="762000" y="1600200"/>
            <a:ext cx="4359275" cy="927100"/>
            <a:chOff x="480" y="1008"/>
            <a:chExt cx="2746" cy="584"/>
          </a:xfrm>
        </p:grpSpPr>
        <p:sp>
          <p:nvSpPr>
            <p:cNvPr id="204806" name="Rectangle 6"/>
            <p:cNvSpPr>
              <a:spLocks noChangeArrowheads="1"/>
            </p:cNvSpPr>
            <p:nvPr/>
          </p:nvSpPr>
          <p:spPr bwMode="auto">
            <a:xfrm>
              <a:off x="480" y="1008"/>
              <a:ext cx="24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3. Ils ___ jouer au tennis.</a:t>
              </a:r>
            </a:p>
          </p:txBody>
        </p:sp>
        <p:sp>
          <p:nvSpPr>
            <p:cNvPr id="204807" name="Rectangle 7"/>
            <p:cNvSpPr>
              <a:spLocks noChangeArrowheads="1"/>
            </p:cNvSpPr>
            <p:nvPr/>
          </p:nvSpPr>
          <p:spPr bwMode="auto">
            <a:xfrm>
              <a:off x="680" y="1304"/>
              <a:ext cx="25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a. connaissent     b. savent</a:t>
              </a:r>
            </a:p>
          </p:txBody>
        </p:sp>
      </p:grpSp>
      <p:grpSp>
        <p:nvGrpSpPr>
          <p:cNvPr id="204808" name="Group 8"/>
          <p:cNvGrpSpPr>
            <a:grpSpLocks/>
          </p:cNvGrpSpPr>
          <p:nvPr/>
        </p:nvGrpSpPr>
        <p:grpSpPr bwMode="auto">
          <a:xfrm>
            <a:off x="762000" y="3543300"/>
            <a:ext cx="4213225" cy="889000"/>
            <a:chOff x="480" y="2232"/>
            <a:chExt cx="2654" cy="560"/>
          </a:xfrm>
        </p:grpSpPr>
        <p:sp>
          <p:nvSpPr>
            <p:cNvPr id="204809" name="Rectangle 9"/>
            <p:cNvSpPr>
              <a:spLocks noChangeArrowheads="1"/>
            </p:cNvSpPr>
            <p:nvPr/>
          </p:nvSpPr>
          <p:spPr bwMode="auto">
            <a:xfrm>
              <a:off x="480" y="2232"/>
              <a:ext cx="26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4. Tu ___ le m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é</a:t>
              </a:r>
              <a:r>
                <a:rPr lang="fr-FR" sz="2400">
                  <a:solidFill>
                    <a:schemeClr val="bg1"/>
                  </a:solidFill>
                </a:rPr>
                <a:t>tro de Paris?</a:t>
              </a:r>
            </a:p>
          </p:txBody>
        </p:sp>
        <p:sp>
          <p:nvSpPr>
            <p:cNvPr id="204810" name="Rectangle 10"/>
            <p:cNvSpPr>
              <a:spLocks noChangeArrowheads="1"/>
            </p:cNvSpPr>
            <p:nvPr/>
          </p:nvSpPr>
          <p:spPr bwMode="auto">
            <a:xfrm>
              <a:off x="696" y="2504"/>
              <a:ext cx="1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a. connais     b. sais </a:t>
              </a:r>
            </a:p>
          </p:txBody>
        </p:sp>
      </p:grp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1831975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Les verbes savoir et conna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î</a:t>
            </a:r>
            <a:r>
              <a:rPr lang="en-US" sz="2400">
                <a:solidFill>
                  <a:srgbClr val="FFCC00"/>
                </a:solidFill>
              </a:rPr>
              <a:t>tre</a:t>
            </a:r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1828800" y="9906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Choisissez.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060450" y="2514600"/>
            <a:ext cx="235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b. sait</a:t>
            </a:r>
          </a:p>
        </p:txBody>
      </p:sp>
      <p:grpSp>
        <p:nvGrpSpPr>
          <p:cNvPr id="203780" name="Group 4"/>
          <p:cNvGrpSpPr>
            <a:grpSpLocks/>
          </p:cNvGrpSpPr>
          <p:nvPr/>
        </p:nvGrpSpPr>
        <p:grpSpPr bwMode="auto">
          <a:xfrm>
            <a:off x="762000" y="1600200"/>
            <a:ext cx="5943600" cy="927100"/>
            <a:chOff x="480" y="1008"/>
            <a:chExt cx="3744" cy="584"/>
          </a:xfrm>
        </p:grpSpPr>
        <p:sp>
          <p:nvSpPr>
            <p:cNvPr id="203781" name="Rectangle 5"/>
            <p:cNvSpPr>
              <a:spLocks noChangeArrowheads="1"/>
            </p:cNvSpPr>
            <p:nvPr/>
          </p:nvSpPr>
          <p:spPr bwMode="auto">
            <a:xfrm>
              <a:off x="480" y="1008"/>
              <a:ext cx="3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5. Elle ne ___ pas l’adresse du mus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é</a:t>
              </a:r>
              <a:r>
                <a:rPr lang="en-US" sz="2400">
                  <a:solidFill>
                    <a:schemeClr val="bg1"/>
                  </a:solidFill>
                </a:rPr>
                <a:t>e.</a:t>
              </a:r>
            </a:p>
          </p:txBody>
        </p:sp>
        <p:sp>
          <p:nvSpPr>
            <p:cNvPr id="203782" name="Rectangle 6"/>
            <p:cNvSpPr>
              <a:spLocks noChangeArrowheads="1"/>
            </p:cNvSpPr>
            <p:nvPr/>
          </p:nvSpPr>
          <p:spPr bwMode="auto">
            <a:xfrm>
              <a:off x="680" y="1304"/>
              <a:ext cx="1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sz="2400">
                  <a:solidFill>
                    <a:schemeClr val="bg1"/>
                  </a:solidFill>
                </a:rPr>
                <a:t>a. conna</a:t>
              </a:r>
              <a:r>
                <a:rPr lang="en-US" sz="2400">
                  <a:solidFill>
                    <a:schemeClr val="bg1"/>
                  </a:solidFill>
                  <a:cs typeface="Arial" pitchFamily="34" charset="0"/>
                </a:rPr>
                <a:t>î</a:t>
              </a:r>
              <a:r>
                <a:rPr lang="fr-FR" sz="2400">
                  <a:solidFill>
                    <a:schemeClr val="bg1"/>
                  </a:solidFill>
                </a:rPr>
                <a:t>t    b. sait</a:t>
              </a:r>
            </a:p>
          </p:txBody>
        </p:sp>
      </p:grp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1831975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Les verbes savoir et conna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î</a:t>
            </a:r>
            <a:r>
              <a:rPr lang="en-US" sz="2400">
                <a:solidFill>
                  <a:srgbClr val="FFCC00"/>
                </a:solidFill>
              </a:rPr>
              <a:t>tre</a:t>
            </a:r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1828800" y="9906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Choisissez.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1831975" y="471488"/>
            <a:ext cx="5448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Les pronoms</a:t>
            </a:r>
            <a:r>
              <a:rPr lang="en-US">
                <a:solidFill>
                  <a:srgbClr val="FFCC00"/>
                </a:solidFill>
              </a:rPr>
              <a:t> me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te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nous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vous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762000" y="1235075"/>
            <a:ext cx="640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2400">
                <a:solidFill>
                  <a:schemeClr val="bg1"/>
                </a:solidFill>
              </a:rPr>
              <a:t>The pronouns </a:t>
            </a:r>
            <a:r>
              <a:rPr lang="fr-FR" sz="2400">
                <a:solidFill>
                  <a:srgbClr val="FFCC00"/>
                </a:solidFill>
              </a:rPr>
              <a:t>me</a:t>
            </a:r>
            <a:r>
              <a:rPr lang="fr-FR" sz="2400">
                <a:solidFill>
                  <a:schemeClr val="bg1"/>
                </a:solidFill>
              </a:rPr>
              <a:t>,</a:t>
            </a:r>
            <a:r>
              <a:rPr lang="fr-FR" sz="2400">
                <a:solidFill>
                  <a:srgbClr val="FFCC00"/>
                </a:solidFill>
              </a:rPr>
              <a:t> te</a:t>
            </a:r>
            <a:r>
              <a:rPr lang="fr-FR" sz="2400">
                <a:solidFill>
                  <a:schemeClr val="bg1"/>
                </a:solidFill>
              </a:rPr>
              <a:t>,</a:t>
            </a:r>
            <a:r>
              <a:rPr lang="fr-FR" sz="2400">
                <a:solidFill>
                  <a:srgbClr val="FFCC00"/>
                </a:solidFill>
              </a:rPr>
              <a:t> nous</a:t>
            </a:r>
            <a:r>
              <a:rPr lang="fr-FR" sz="2400">
                <a:solidFill>
                  <a:schemeClr val="bg1"/>
                </a:solidFill>
              </a:rPr>
              <a:t>, and </a:t>
            </a:r>
            <a:r>
              <a:rPr lang="fr-FR" sz="2400">
                <a:solidFill>
                  <a:srgbClr val="FFCC00"/>
                </a:solidFill>
              </a:rPr>
              <a:t>vous</a:t>
            </a:r>
            <a:r>
              <a:rPr lang="fr-FR" sz="2400">
                <a:solidFill>
                  <a:schemeClr val="bg1"/>
                </a:solidFill>
              </a:rPr>
              <a:t> are object pronouns.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762000" y="2373313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Marie </a:t>
            </a:r>
            <a:r>
              <a:rPr lang="fr-FR" sz="2000">
                <a:solidFill>
                  <a:srgbClr val="FFCC00"/>
                </a:solidFill>
              </a:rPr>
              <a:t>t’</a:t>
            </a:r>
            <a:r>
              <a:rPr lang="fr-FR" sz="2000">
                <a:solidFill>
                  <a:schemeClr val="bg1"/>
                </a:solidFill>
              </a:rPr>
              <a:t>invite au théâtre?</a:t>
            </a:r>
            <a:r>
              <a:rPr lang="fr-FR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376738" y="2362200"/>
            <a:ext cx="354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Oui, elle </a:t>
            </a:r>
            <a:r>
              <a:rPr lang="fr-FR" sz="2000">
                <a:solidFill>
                  <a:srgbClr val="FFCC00"/>
                </a:solidFill>
              </a:rPr>
              <a:t>m’</a:t>
            </a:r>
            <a:r>
              <a:rPr lang="fr-FR" sz="2000">
                <a:solidFill>
                  <a:schemeClr val="bg1"/>
                </a:solidFill>
              </a:rPr>
              <a:t>invite au théâtre.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762000" y="2952750"/>
            <a:ext cx="346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Elle </a:t>
            </a:r>
            <a:r>
              <a:rPr lang="fr-FR" sz="2000">
                <a:solidFill>
                  <a:srgbClr val="FFCC00"/>
                </a:solidFill>
              </a:rPr>
              <a:t>te</a:t>
            </a:r>
            <a:r>
              <a:rPr lang="fr-FR" sz="2000">
                <a:solidFill>
                  <a:schemeClr val="bg1"/>
                </a:solidFill>
              </a:rPr>
              <a:t> parle au téléphone?</a:t>
            </a:r>
            <a:r>
              <a:rPr lang="fr-FR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4387850" y="2946400"/>
            <a:ext cx="405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Oui, elle </a:t>
            </a:r>
            <a:r>
              <a:rPr lang="fr-FR" sz="2000">
                <a:solidFill>
                  <a:srgbClr val="FFCC00"/>
                </a:solidFill>
              </a:rPr>
              <a:t>me</a:t>
            </a:r>
            <a:r>
              <a:rPr lang="fr-FR" sz="2000">
                <a:solidFill>
                  <a:schemeClr val="bg1"/>
                </a:solidFill>
              </a:rPr>
              <a:t> parle au téléphone.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762000" y="3541713"/>
            <a:ext cx="293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Le prof </a:t>
            </a:r>
            <a:r>
              <a:rPr lang="fr-FR" sz="2000">
                <a:solidFill>
                  <a:srgbClr val="FFCC00"/>
                </a:solidFill>
              </a:rPr>
              <a:t>vous</a:t>
            </a:r>
            <a:r>
              <a:rPr lang="fr-FR" sz="2000">
                <a:solidFill>
                  <a:schemeClr val="bg1"/>
                </a:solidFill>
              </a:rPr>
              <a:t> regarde?</a:t>
            </a:r>
            <a:r>
              <a:rPr lang="fr-FR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4381500" y="3517900"/>
            <a:ext cx="270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Oui, il </a:t>
            </a:r>
            <a:r>
              <a:rPr lang="fr-FR" sz="2000">
                <a:solidFill>
                  <a:srgbClr val="FFCC00"/>
                </a:solidFill>
              </a:rPr>
              <a:t>nous</a:t>
            </a:r>
            <a:r>
              <a:rPr lang="fr-FR" sz="2000">
                <a:solidFill>
                  <a:schemeClr val="bg1"/>
                </a:solidFill>
              </a:rPr>
              <a:t> regarde.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762000" y="4124325"/>
            <a:ext cx="332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Il </a:t>
            </a:r>
            <a:r>
              <a:rPr lang="fr-FR" sz="2000">
                <a:solidFill>
                  <a:srgbClr val="FFCC00"/>
                </a:solidFill>
              </a:rPr>
              <a:t>vous</a:t>
            </a:r>
            <a:r>
              <a:rPr lang="fr-FR" sz="2000">
                <a:solidFill>
                  <a:schemeClr val="bg1"/>
                </a:solidFill>
              </a:rPr>
              <a:t> explique la leçon?</a:t>
            </a:r>
            <a:r>
              <a:rPr lang="fr-FR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386263" y="4124325"/>
            <a:ext cx="3817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Oui, il </a:t>
            </a:r>
            <a:r>
              <a:rPr lang="fr-FR" sz="2000">
                <a:solidFill>
                  <a:srgbClr val="FFCC00"/>
                </a:solidFill>
              </a:rPr>
              <a:t>nous</a:t>
            </a:r>
            <a:r>
              <a:rPr lang="fr-FR" sz="2000">
                <a:solidFill>
                  <a:schemeClr val="bg1"/>
                </a:solidFill>
              </a:rPr>
              <a:t> explique la leçon.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7" grpId="0"/>
      <p:bldP spid="202758" grpId="0"/>
      <p:bldP spid="202759" grpId="0"/>
      <p:bldP spid="202760" grpId="0"/>
      <p:bldP spid="202761" grpId="0"/>
      <p:bldP spid="202762" grpId="0"/>
      <p:bldP spid="2027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1831975" y="471488"/>
            <a:ext cx="5448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Les pronoms</a:t>
            </a:r>
            <a:r>
              <a:rPr lang="en-US">
                <a:solidFill>
                  <a:srgbClr val="FFCC00"/>
                </a:solidFill>
              </a:rPr>
              <a:t> me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te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nous</a:t>
            </a:r>
            <a:r>
              <a:rPr lang="en-US" b="0">
                <a:solidFill>
                  <a:srgbClr val="FFCC00"/>
                </a:solidFill>
              </a:rPr>
              <a:t>, </a:t>
            </a:r>
            <a:r>
              <a:rPr lang="en-US">
                <a:solidFill>
                  <a:srgbClr val="FFCC00"/>
                </a:solidFill>
              </a:rPr>
              <a:t>vous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762000" y="12192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2. The object pronoun </a:t>
            </a:r>
            <a:r>
              <a:rPr lang="en-US" sz="2400">
                <a:solidFill>
                  <a:srgbClr val="FFCC00"/>
                </a:solidFill>
              </a:rPr>
              <a:t>me</a:t>
            </a:r>
            <a:r>
              <a:rPr lang="en-US" sz="2400">
                <a:solidFill>
                  <a:schemeClr val="bg1"/>
                </a:solidFill>
              </a:rPr>
              <a:t>,</a:t>
            </a:r>
            <a:r>
              <a:rPr lang="en-US" sz="2400">
                <a:solidFill>
                  <a:srgbClr val="FFCC00"/>
                </a:solidFill>
              </a:rPr>
              <a:t> te</a:t>
            </a:r>
            <a:r>
              <a:rPr lang="en-US" sz="2400">
                <a:solidFill>
                  <a:schemeClr val="bg1"/>
                </a:solidFill>
              </a:rPr>
              <a:t>,</a:t>
            </a:r>
            <a:r>
              <a:rPr lang="en-US" sz="2400">
                <a:solidFill>
                  <a:srgbClr val="FFCC00"/>
                </a:solidFill>
              </a:rPr>
              <a:t> nous</a:t>
            </a:r>
            <a:r>
              <a:rPr lang="en-US" sz="2400">
                <a:solidFill>
                  <a:schemeClr val="bg1"/>
                </a:solidFill>
              </a:rPr>
              <a:t>, or </a:t>
            </a:r>
            <a:r>
              <a:rPr lang="en-US" sz="2400">
                <a:solidFill>
                  <a:srgbClr val="FFCC00"/>
                </a:solidFill>
              </a:rPr>
              <a:t>vous</a:t>
            </a:r>
            <a:r>
              <a:rPr lang="en-US" sz="2400">
                <a:solidFill>
                  <a:schemeClr val="bg1"/>
                </a:solidFill>
              </a:rPr>
              <a:t> always </a:t>
            </a:r>
          </a:p>
          <a:p>
            <a:r>
              <a:rPr lang="en-US" sz="2400">
                <a:solidFill>
                  <a:schemeClr val="bg1"/>
                </a:solidFill>
              </a:rPr>
              <a:t>    comes right before the verb it is linked to.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3352800" y="23622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chemeClr val="bg1"/>
                </a:solidFill>
              </a:rPr>
              <a:t>Il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2997200" y="29083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 b="0">
                <a:solidFill>
                  <a:schemeClr val="bg1"/>
                </a:solidFill>
              </a:rPr>
              <a:t>Il ne</a:t>
            </a:r>
            <a:r>
              <a:rPr lang="fr-FR" sz="2400" b="0"/>
              <a:t> </a:t>
            </a: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2743200" y="34798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 b="0">
                <a:solidFill>
                  <a:schemeClr val="bg1"/>
                </a:solidFill>
              </a:rPr>
              <a:t>Il veut</a:t>
            </a:r>
            <a:r>
              <a:rPr lang="fr-FR" sz="1800" b="0"/>
              <a:t> </a:t>
            </a:r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1714500" y="40513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 b="0">
                <a:solidFill>
                  <a:schemeClr val="bg1"/>
                </a:solidFill>
              </a:rPr>
              <a:t>Il</a:t>
            </a:r>
            <a:r>
              <a:rPr lang="en-US" sz="2400" b="0">
                <a:solidFill>
                  <a:schemeClr val="bg1"/>
                </a:solidFill>
              </a:rPr>
              <a:t> </a:t>
            </a:r>
            <a:r>
              <a:rPr lang="fr-FR" sz="2400" b="0">
                <a:solidFill>
                  <a:schemeClr val="bg1"/>
                </a:solidFill>
              </a:rPr>
              <a:t>ne veut pas</a:t>
            </a:r>
            <a:endParaRPr lang="en-US" sz="2400" b="0"/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4111625" y="2362200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rgbClr val="FFCC00"/>
                </a:solidFill>
              </a:rPr>
              <a:t>me parle</a:t>
            </a:r>
            <a:r>
              <a:rPr lang="fr-FR" sz="2400" b="0">
                <a:solidFill>
                  <a:schemeClr val="bg1"/>
                </a:solidFill>
              </a:rPr>
              <a:t>.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4132263" y="2921000"/>
            <a:ext cx="211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rgbClr val="FFCC00"/>
                </a:solidFill>
              </a:rPr>
              <a:t>me parle</a:t>
            </a:r>
            <a:r>
              <a:rPr lang="fr-FR" sz="2400" b="0">
                <a:solidFill>
                  <a:schemeClr val="bg1"/>
                </a:solidFill>
              </a:rPr>
              <a:t> pas.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4114800" y="349250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rgbClr val="FFCC00"/>
                </a:solidFill>
              </a:rPr>
              <a:t>me parler</a:t>
            </a:r>
            <a:r>
              <a:rPr lang="fr-FR" sz="2400" b="0">
                <a:solidFill>
                  <a:schemeClr val="bg1"/>
                </a:solidFill>
              </a:rPr>
              <a:t>.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4114800" y="406400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rgbClr val="FFCC00"/>
                </a:solidFill>
              </a:rPr>
              <a:t>me parler</a:t>
            </a:r>
            <a:r>
              <a:rPr lang="fr-FR" sz="2400" b="0">
                <a:solidFill>
                  <a:schemeClr val="bg1"/>
                </a:solidFill>
              </a:rPr>
              <a:t>.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/>
      <p:bldP spid="201737" grpId="0"/>
      <p:bldP spid="201738" grpId="0"/>
      <p:bldP spid="2017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685800" y="1752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1. Ahmed t’invite au cin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chemeClr val="bg1"/>
                </a:solidFill>
              </a:rPr>
              <a:t>ma?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1019175" y="2225675"/>
            <a:ext cx="7286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Oui, Ahmed m’invite au cin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rgbClr val="FFCC00"/>
                </a:solidFill>
              </a:rPr>
              <a:t>ma.</a:t>
            </a:r>
          </a:p>
          <a:p>
            <a:r>
              <a:rPr lang="fr-FR" sz="2400">
                <a:solidFill>
                  <a:srgbClr val="FFCC00"/>
                </a:solidFill>
              </a:rPr>
              <a:t>               Non, Ahmed ne m’invite pas au cin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rgbClr val="FFCC00"/>
                </a:solidFill>
              </a:rPr>
              <a:t>ma.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685800" y="3505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2. Tu veux me donner les billets?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1019175" y="3992563"/>
            <a:ext cx="7743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Oui, je veux te donner les billets.</a:t>
            </a:r>
          </a:p>
          <a:p>
            <a:r>
              <a:rPr lang="fr-FR" sz="2400">
                <a:solidFill>
                  <a:srgbClr val="FFCC00"/>
                </a:solidFill>
              </a:rPr>
              <a:t>                Non, je ne veux pas te donner les billets.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1752600" y="503238"/>
            <a:ext cx="483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Les pronoms me, te, nous, vous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1524000" y="990600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0">
                <a:solidFill>
                  <a:srgbClr val="FFCC00"/>
                </a:solidFill>
              </a:rPr>
              <a:t>R</a:t>
            </a:r>
            <a:r>
              <a:rPr lang="en-US" sz="2400" b="0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en-US" sz="2400" b="0">
                <a:solidFill>
                  <a:srgbClr val="FFCC00"/>
                </a:solidFill>
              </a:rPr>
              <a:t>pondez avec </a:t>
            </a:r>
            <a:r>
              <a:rPr lang="en-US" sz="2400">
                <a:solidFill>
                  <a:srgbClr val="FFCC00"/>
                </a:solidFill>
              </a:rPr>
              <a:t>Oui</a:t>
            </a:r>
            <a:r>
              <a:rPr lang="en-US" sz="2400" b="0">
                <a:solidFill>
                  <a:srgbClr val="FFCC00"/>
                </a:solidFill>
              </a:rPr>
              <a:t> et </a:t>
            </a:r>
            <a:r>
              <a:rPr lang="en-US" sz="2400">
                <a:solidFill>
                  <a:srgbClr val="FFCC00"/>
                </a:solidFill>
              </a:rPr>
              <a:t>Non</a:t>
            </a:r>
            <a:r>
              <a:rPr lang="en-US" sz="2400" b="0">
                <a:solidFill>
                  <a:srgbClr val="FFCC00"/>
                </a:solidFill>
              </a:rPr>
              <a:t>.</a:t>
            </a:r>
            <a:endParaRPr lang="en-US" sz="2400" b="0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  <p:bldP spid="200709" grpId="0"/>
      <p:bldP spid="200710" grpId="0"/>
      <p:bldP spid="2007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685800" y="3505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4. Vous allez me louer un DVD?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019175" y="3978275"/>
            <a:ext cx="7362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Oui, je vais vous louer un DVD.</a:t>
            </a:r>
          </a:p>
          <a:p>
            <a:r>
              <a:rPr lang="fr-FR" sz="2400">
                <a:solidFill>
                  <a:srgbClr val="FFCC00"/>
                </a:solidFill>
              </a:rPr>
              <a:t>                Non, je ne vais pas vous louer un DVD.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685800" y="1768475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3. In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è</a:t>
            </a:r>
            <a:r>
              <a:rPr lang="fr-FR" sz="2400">
                <a:solidFill>
                  <a:schemeClr val="bg1"/>
                </a:solidFill>
              </a:rPr>
              <a:t>s et Paul, on vous attend au guichet?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019175" y="2255838"/>
            <a:ext cx="7286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Oui, on nous attend au guichet.</a:t>
            </a:r>
          </a:p>
          <a:p>
            <a:r>
              <a:rPr lang="fr-FR" sz="2400">
                <a:solidFill>
                  <a:srgbClr val="FFCC00"/>
                </a:solidFill>
              </a:rPr>
              <a:t>                Non, on ne nous attend pas au guichet.</a:t>
            </a: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1752600" y="503238"/>
            <a:ext cx="483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Les pronoms me, te, nous, vous</a:t>
            </a:r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1524000" y="990600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0">
                <a:solidFill>
                  <a:srgbClr val="FFCC00"/>
                </a:solidFill>
              </a:rPr>
              <a:t>R</a:t>
            </a:r>
            <a:r>
              <a:rPr lang="en-US" sz="2400" b="0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en-US" sz="2400" b="0">
                <a:solidFill>
                  <a:srgbClr val="FFCC00"/>
                </a:solidFill>
              </a:rPr>
              <a:t>pondez avec </a:t>
            </a:r>
            <a:r>
              <a:rPr lang="en-US" sz="2400">
                <a:solidFill>
                  <a:srgbClr val="FFCC00"/>
                </a:solidFill>
              </a:rPr>
              <a:t>Oui</a:t>
            </a:r>
            <a:r>
              <a:rPr lang="en-US" sz="2400" b="0">
                <a:solidFill>
                  <a:srgbClr val="FFCC00"/>
                </a:solidFill>
              </a:rPr>
              <a:t> et </a:t>
            </a:r>
            <a:r>
              <a:rPr lang="en-US" sz="2400">
                <a:solidFill>
                  <a:srgbClr val="FFCC00"/>
                </a:solidFill>
              </a:rPr>
              <a:t>Non</a:t>
            </a:r>
            <a:r>
              <a:rPr lang="en-US" sz="2400" b="0">
                <a:solidFill>
                  <a:srgbClr val="FFCC00"/>
                </a:solidFill>
              </a:rPr>
              <a:t>.</a:t>
            </a:r>
            <a:endParaRPr lang="en-US" sz="2400" b="0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/>
      <p:bldP spid="199684" grpId="0"/>
      <p:bldP spid="1996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1831975" y="457200"/>
            <a:ext cx="616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Les pronoms</a:t>
            </a:r>
            <a:r>
              <a:rPr lang="en-US">
                <a:solidFill>
                  <a:srgbClr val="FFCC00"/>
                </a:solidFill>
              </a:rPr>
              <a:t> le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la</a:t>
            </a:r>
            <a:r>
              <a:rPr lang="en-US" b="0">
                <a:solidFill>
                  <a:srgbClr val="FFCC00"/>
                </a:solidFill>
              </a:rPr>
              <a:t>, </a:t>
            </a:r>
            <a:r>
              <a:rPr lang="en-US">
                <a:solidFill>
                  <a:srgbClr val="FFCC00"/>
                </a:solidFill>
              </a:rPr>
              <a:t>les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609600" y="1052513"/>
            <a:ext cx="78486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200">
                <a:solidFill>
                  <a:schemeClr val="bg1"/>
                </a:solidFill>
              </a:rPr>
              <a:t>You have already learned to use </a:t>
            </a:r>
            <a:r>
              <a:rPr lang="en-US" sz="2200">
                <a:solidFill>
                  <a:srgbClr val="FFCC00"/>
                </a:solidFill>
              </a:rPr>
              <a:t>le</a:t>
            </a:r>
            <a:r>
              <a:rPr lang="en-US" sz="2200">
                <a:solidFill>
                  <a:schemeClr val="bg1"/>
                </a:solidFill>
              </a:rPr>
              <a:t>,</a:t>
            </a:r>
            <a:r>
              <a:rPr lang="en-US" sz="2200">
                <a:solidFill>
                  <a:srgbClr val="FFCC00"/>
                </a:solidFill>
              </a:rPr>
              <a:t> la</a:t>
            </a:r>
            <a:r>
              <a:rPr lang="en-US" sz="2200">
                <a:solidFill>
                  <a:schemeClr val="bg1"/>
                </a:solidFill>
              </a:rPr>
              <a:t>,</a:t>
            </a:r>
            <a:r>
              <a:rPr lang="en-US" sz="2200">
                <a:solidFill>
                  <a:srgbClr val="FFCC00"/>
                </a:solidFill>
              </a:rPr>
              <a:t> l’</a:t>
            </a:r>
            <a:r>
              <a:rPr lang="en-US" sz="2200">
                <a:solidFill>
                  <a:schemeClr val="bg1"/>
                </a:solidFill>
              </a:rPr>
              <a:t>, and </a:t>
            </a:r>
            <a:r>
              <a:rPr lang="en-US" sz="2200">
                <a:solidFill>
                  <a:srgbClr val="FFCC00"/>
                </a:solidFill>
              </a:rPr>
              <a:t>les</a:t>
            </a:r>
            <a:r>
              <a:rPr lang="en-US" sz="2200">
                <a:solidFill>
                  <a:schemeClr val="bg1"/>
                </a:solidFill>
              </a:rPr>
              <a:t> as definite articles. These words are also used as direct object pronouns. A direct object receives the action of the verb. A direct object pronoun can replace either a person or a thing.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457200" y="390048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Singulier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1981200" y="29718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connais </a:t>
            </a:r>
            <a:r>
              <a:rPr lang="fr-FR" sz="2000" b="0">
                <a:solidFill>
                  <a:srgbClr val="FFCC00"/>
                </a:solidFill>
              </a:rPr>
              <a:t>ce film</a:t>
            </a:r>
            <a:r>
              <a:rPr lang="fr-FR" sz="2000" b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1981200" y="3352800"/>
            <a:ext cx="272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connais </a:t>
            </a:r>
            <a:r>
              <a:rPr lang="fr-FR" sz="2000" b="0">
                <a:solidFill>
                  <a:srgbClr val="FFCC00"/>
                </a:solidFill>
              </a:rPr>
              <a:t>cet acteur</a:t>
            </a:r>
            <a:r>
              <a:rPr lang="fr-FR" sz="2000" b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1981200" y="3735388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J’admire </a:t>
            </a:r>
            <a:r>
              <a:rPr lang="fr-FR" sz="2000" b="0">
                <a:solidFill>
                  <a:srgbClr val="FFCC00"/>
                </a:solidFill>
              </a:rPr>
              <a:t>cet acteur</a:t>
            </a:r>
            <a:r>
              <a:rPr lang="fr-FR" sz="2000" b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1955800" y="4229100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connais </a:t>
            </a:r>
            <a:r>
              <a:rPr lang="fr-FR" sz="2000" b="0">
                <a:solidFill>
                  <a:srgbClr val="FFCC00"/>
                </a:solidFill>
              </a:rPr>
              <a:t>cette pièce</a:t>
            </a:r>
            <a:r>
              <a:rPr lang="fr-FR" sz="2000" b="0">
                <a:solidFill>
                  <a:schemeClr val="bg1"/>
                </a:solidFill>
              </a:rPr>
              <a:t>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1936750" y="4606925"/>
            <a:ext cx="297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connais </a:t>
            </a:r>
            <a:r>
              <a:rPr lang="fr-FR" sz="2000" b="0">
                <a:solidFill>
                  <a:srgbClr val="FFCC00"/>
                </a:solidFill>
              </a:rPr>
              <a:t>cette actrice</a:t>
            </a:r>
            <a:r>
              <a:rPr lang="fr-FR" sz="2000" b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1943100" y="5000625"/>
            <a:ext cx="272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J’admire </a:t>
            </a:r>
            <a:r>
              <a:rPr lang="fr-FR" sz="2000" b="0">
                <a:solidFill>
                  <a:srgbClr val="FFCC00"/>
                </a:solidFill>
              </a:rPr>
              <a:t>cette actrice</a:t>
            </a:r>
            <a:r>
              <a:rPr lang="fr-FR" sz="2000" b="0">
                <a:solidFill>
                  <a:schemeClr val="bg1"/>
                </a:solidFill>
              </a:rPr>
              <a:t>.</a:t>
            </a:r>
            <a:r>
              <a:rPr lang="fr-FR" sz="2000" b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5813425" y="2971800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</a:t>
            </a:r>
            <a:r>
              <a:rPr lang="fr-FR" sz="2000" b="0">
                <a:solidFill>
                  <a:srgbClr val="FFCC00"/>
                </a:solidFill>
              </a:rPr>
              <a:t>le</a:t>
            </a:r>
            <a:r>
              <a:rPr lang="fr-FR" sz="2000" b="0">
                <a:solidFill>
                  <a:schemeClr val="bg1"/>
                </a:solidFill>
              </a:rPr>
              <a:t> connais.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5816600" y="3362325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</a:t>
            </a:r>
            <a:r>
              <a:rPr lang="fr-FR" sz="2000" b="0">
                <a:solidFill>
                  <a:srgbClr val="FFCC00"/>
                </a:solidFill>
              </a:rPr>
              <a:t>le</a:t>
            </a:r>
            <a:r>
              <a:rPr lang="fr-FR" sz="2000" b="0">
                <a:solidFill>
                  <a:schemeClr val="bg1"/>
                </a:solidFill>
              </a:rPr>
              <a:t> connais.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5816600" y="3756025"/>
            <a:ext cx="155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</a:t>
            </a:r>
            <a:r>
              <a:rPr lang="fr-FR" sz="2000" b="0">
                <a:solidFill>
                  <a:srgbClr val="FFCC00"/>
                </a:solidFill>
              </a:rPr>
              <a:t>l’</a:t>
            </a:r>
            <a:r>
              <a:rPr lang="fr-FR" sz="2000" b="0">
                <a:solidFill>
                  <a:schemeClr val="bg1"/>
                </a:solidFill>
              </a:rPr>
              <a:t>admire.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5816600" y="4225925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</a:t>
            </a:r>
            <a:r>
              <a:rPr lang="fr-FR" sz="2000" b="0">
                <a:solidFill>
                  <a:srgbClr val="FFCC00"/>
                </a:solidFill>
              </a:rPr>
              <a:t>la</a:t>
            </a:r>
            <a:r>
              <a:rPr lang="fr-FR" sz="2000" b="0">
                <a:solidFill>
                  <a:schemeClr val="bg1"/>
                </a:solidFill>
              </a:rPr>
              <a:t> connais.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5816600" y="4606925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</a:t>
            </a:r>
            <a:r>
              <a:rPr lang="fr-FR" sz="2000" b="0">
                <a:solidFill>
                  <a:srgbClr val="FFCC00"/>
                </a:solidFill>
              </a:rPr>
              <a:t>la</a:t>
            </a:r>
            <a:r>
              <a:rPr lang="fr-FR" sz="2000" b="0">
                <a:solidFill>
                  <a:schemeClr val="bg1"/>
                </a:solidFill>
              </a:rPr>
              <a:t> connais.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672" name="Rectangle 16"/>
          <p:cNvSpPr>
            <a:spLocks noChangeArrowheads="1"/>
          </p:cNvSpPr>
          <p:nvPr/>
        </p:nvSpPr>
        <p:spPr bwMode="auto">
          <a:xfrm>
            <a:off x="5816600" y="5000625"/>
            <a:ext cx="155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</a:t>
            </a:r>
            <a:r>
              <a:rPr lang="fr-FR" sz="2000" b="0">
                <a:solidFill>
                  <a:srgbClr val="FFCC00"/>
                </a:solidFill>
              </a:rPr>
              <a:t>l’</a:t>
            </a:r>
            <a:r>
              <a:rPr lang="fr-FR" sz="2000" b="0">
                <a:solidFill>
                  <a:schemeClr val="bg1"/>
                </a:solidFill>
              </a:rPr>
              <a:t>admire.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8673" name="Picture 17" descr="dotted ar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100" y="2832100"/>
            <a:ext cx="2679700" cy="188913"/>
          </a:xfrm>
          <a:prstGeom prst="rect">
            <a:avLst/>
          </a:prstGeom>
          <a:noFill/>
        </p:spPr>
      </p:pic>
      <p:pic>
        <p:nvPicPr>
          <p:cNvPr id="198674" name="Picture 18" descr="dotted ar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129088"/>
            <a:ext cx="2501900" cy="17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2" grpId="0"/>
      <p:bldP spid="198663" grpId="0"/>
      <p:bldP spid="198664" grpId="0"/>
      <p:bldP spid="198665" grpId="0"/>
      <p:bldP spid="198666" grpId="0"/>
      <p:bldP spid="198667" grpId="0"/>
      <p:bldP spid="198668" grpId="0"/>
      <p:bldP spid="198669" grpId="0"/>
      <p:bldP spid="198670" grpId="0"/>
      <p:bldP spid="198671" grpId="0"/>
      <p:bldP spid="1986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1831975" y="457200"/>
            <a:ext cx="616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Les pronoms</a:t>
            </a:r>
            <a:r>
              <a:rPr lang="en-US">
                <a:solidFill>
                  <a:srgbClr val="FFCC00"/>
                </a:solidFill>
              </a:rPr>
              <a:t> le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la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les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609600" y="1052513"/>
            <a:ext cx="78486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200">
                <a:solidFill>
                  <a:schemeClr val="bg1"/>
                </a:solidFill>
              </a:rPr>
              <a:t>You have already learned to use </a:t>
            </a:r>
            <a:r>
              <a:rPr lang="en-US" sz="2200">
                <a:solidFill>
                  <a:srgbClr val="FFCC00"/>
                </a:solidFill>
              </a:rPr>
              <a:t>le, la, l’,</a:t>
            </a:r>
            <a:r>
              <a:rPr lang="en-US" sz="2200">
                <a:solidFill>
                  <a:schemeClr val="bg1"/>
                </a:solidFill>
              </a:rPr>
              <a:t> and </a:t>
            </a:r>
            <a:r>
              <a:rPr lang="en-US" sz="2200">
                <a:solidFill>
                  <a:srgbClr val="FFCC00"/>
                </a:solidFill>
              </a:rPr>
              <a:t>les</a:t>
            </a:r>
            <a:r>
              <a:rPr lang="en-US" sz="2200">
                <a:solidFill>
                  <a:schemeClr val="bg1"/>
                </a:solidFill>
              </a:rPr>
              <a:t> as definite articles. These words are also used as direct object pronouns. A direct object receives the action of the verb. A direct object pronoun can replace either a person or a thing.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565150" y="38242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Pluriel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701800" y="320675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connais </a:t>
            </a:r>
            <a:r>
              <a:rPr lang="fr-FR" sz="2000" b="0">
                <a:solidFill>
                  <a:srgbClr val="FFCC00"/>
                </a:solidFill>
              </a:rPr>
              <a:t>les tableaux de Monet</a:t>
            </a:r>
            <a:r>
              <a:rPr lang="fr-FR" sz="2000" b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1701800" y="3587750"/>
            <a:ext cx="399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connais </a:t>
            </a:r>
            <a:r>
              <a:rPr lang="fr-FR" sz="2000" b="0">
                <a:solidFill>
                  <a:srgbClr val="FFCC00"/>
                </a:solidFill>
              </a:rPr>
              <a:t>les pièces de Molière</a:t>
            </a:r>
            <a:r>
              <a:rPr lang="fr-FR" sz="2000" b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1701800" y="3970338"/>
            <a:ext cx="294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connais </a:t>
            </a:r>
            <a:r>
              <a:rPr lang="fr-FR" sz="2000" b="0">
                <a:solidFill>
                  <a:srgbClr val="FFCC00"/>
                </a:solidFill>
              </a:rPr>
              <a:t>ces actrices</a:t>
            </a:r>
            <a:r>
              <a:rPr lang="fr-FR" sz="2000" b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1689100" y="4365625"/>
            <a:ext cx="265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J’admire </a:t>
            </a:r>
            <a:r>
              <a:rPr lang="fr-FR" sz="2000" b="0">
                <a:solidFill>
                  <a:srgbClr val="FFCC00"/>
                </a:solidFill>
              </a:rPr>
              <a:t>ces acteurs</a:t>
            </a:r>
            <a:r>
              <a:rPr lang="fr-FR" sz="2000" b="0">
                <a:solidFill>
                  <a:schemeClr val="bg1"/>
                </a:solidFill>
              </a:rPr>
              <a:t>. 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5911850" y="3206750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</a:t>
            </a:r>
            <a:r>
              <a:rPr lang="fr-FR" sz="2000" b="0">
                <a:solidFill>
                  <a:srgbClr val="FFCC00"/>
                </a:solidFill>
              </a:rPr>
              <a:t>les </a:t>
            </a:r>
            <a:r>
              <a:rPr lang="fr-FR" sz="2000" b="0">
                <a:solidFill>
                  <a:schemeClr val="bg1"/>
                </a:solidFill>
              </a:rPr>
              <a:t>connais.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5915025" y="3597275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</a:t>
            </a:r>
            <a:r>
              <a:rPr lang="fr-FR" sz="2000" b="0">
                <a:solidFill>
                  <a:srgbClr val="FFCC00"/>
                </a:solidFill>
              </a:rPr>
              <a:t>les </a:t>
            </a:r>
            <a:r>
              <a:rPr lang="fr-FR" sz="2000" b="0">
                <a:solidFill>
                  <a:schemeClr val="bg1"/>
                </a:solidFill>
              </a:rPr>
              <a:t>connais.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5915025" y="3990975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0">
                <a:solidFill>
                  <a:schemeClr val="bg1"/>
                </a:solidFill>
              </a:rPr>
              <a:t>Je </a:t>
            </a:r>
            <a:r>
              <a:rPr lang="fr-FR" sz="2000" b="0">
                <a:solidFill>
                  <a:srgbClr val="FFCC00"/>
                </a:solidFill>
              </a:rPr>
              <a:t>les</a:t>
            </a:r>
            <a:r>
              <a:rPr lang="fr-FR" sz="2000" b="0">
                <a:solidFill>
                  <a:schemeClr val="bg1"/>
                </a:solidFill>
              </a:rPr>
              <a:t> connais.</a:t>
            </a:r>
            <a:r>
              <a:rPr lang="en-US" sz="20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7644" name="Picture 12" descr="dotted ar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0" y="3048000"/>
            <a:ext cx="3124200" cy="220663"/>
          </a:xfrm>
          <a:prstGeom prst="rect">
            <a:avLst/>
          </a:prstGeom>
          <a:noFill/>
        </p:spPr>
      </p:pic>
      <p:grpSp>
        <p:nvGrpSpPr>
          <p:cNvPr id="197645" name="Group 13"/>
          <p:cNvGrpSpPr>
            <a:grpSpLocks/>
          </p:cNvGrpSpPr>
          <p:nvPr/>
        </p:nvGrpSpPr>
        <p:grpSpPr bwMode="auto">
          <a:xfrm>
            <a:off x="5915025" y="4349750"/>
            <a:ext cx="2043113" cy="396875"/>
            <a:chOff x="3726" y="2740"/>
            <a:chExt cx="1287" cy="250"/>
          </a:xfrm>
        </p:grpSpPr>
        <p:sp>
          <p:nvSpPr>
            <p:cNvPr id="197646" name="Rectangle 14"/>
            <p:cNvSpPr>
              <a:spLocks noChangeArrowheads="1"/>
            </p:cNvSpPr>
            <p:nvPr/>
          </p:nvSpPr>
          <p:spPr bwMode="auto">
            <a:xfrm>
              <a:off x="3726" y="2740"/>
              <a:ext cx="12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0">
                  <a:solidFill>
                    <a:schemeClr val="bg1"/>
                  </a:solidFill>
                </a:rPr>
                <a:t>Je </a:t>
              </a:r>
              <a:r>
                <a:rPr lang="en-US" sz="2000" b="0">
                  <a:solidFill>
                    <a:srgbClr val="FFCC00"/>
                  </a:solidFill>
                </a:rPr>
                <a:t>les </a:t>
              </a:r>
              <a:r>
                <a:rPr lang="en-US" sz="2000" b="0">
                  <a:solidFill>
                    <a:schemeClr val="bg1"/>
                  </a:solidFill>
                </a:rPr>
                <a:t>   admire. </a:t>
              </a:r>
            </a:p>
          </p:txBody>
        </p:sp>
        <p:pic>
          <p:nvPicPr>
            <p:cNvPr id="197647" name="Picture 15" descr="z symbo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6" y="2892"/>
              <a:ext cx="144" cy="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/>
      <p:bldP spid="197638" grpId="0"/>
      <p:bldP spid="197639" grpId="0"/>
      <p:bldP spid="197640" grpId="0"/>
      <p:bldP spid="197641" grpId="0"/>
      <p:bldP spid="197642" grpId="0"/>
      <p:bldP spid="1976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3" name="Group 73"/>
          <p:cNvGrpSpPr>
            <a:grpSpLocks/>
          </p:cNvGrpSpPr>
          <p:nvPr/>
        </p:nvGrpSpPr>
        <p:grpSpPr bwMode="auto">
          <a:xfrm>
            <a:off x="3733800" y="685800"/>
            <a:ext cx="4705350" cy="4724400"/>
            <a:chOff x="2352" y="432"/>
            <a:chExt cx="2964" cy="2976"/>
          </a:xfrm>
        </p:grpSpPr>
        <p:pic>
          <p:nvPicPr>
            <p:cNvPr id="5184" name="Picture 64" descr="FR02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2" y="432"/>
              <a:ext cx="2964" cy="2976"/>
            </a:xfrm>
            <a:prstGeom prst="rect">
              <a:avLst/>
            </a:prstGeom>
            <a:noFill/>
          </p:spPr>
        </p:pic>
        <p:sp>
          <p:nvSpPr>
            <p:cNvPr id="5186" name="AutoShape 66"/>
            <p:cNvSpPr>
              <a:spLocks noChangeArrowheads="1"/>
            </p:cNvSpPr>
            <p:nvPr/>
          </p:nvSpPr>
          <p:spPr bwMode="auto">
            <a:xfrm>
              <a:off x="3504" y="1728"/>
              <a:ext cx="1728" cy="308"/>
            </a:xfrm>
            <a:prstGeom prst="wedgeEllipseCallout">
              <a:avLst>
                <a:gd name="adj1" fmla="val -54111"/>
                <a:gd name="adj2" fmla="val 27273"/>
              </a:avLst>
            </a:prstGeom>
            <a:solidFill>
              <a:schemeClr val="bg1"/>
            </a:solidFill>
            <a:ln w="19050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88" name="AutoShape 68"/>
            <p:cNvSpPr>
              <a:spLocks noChangeArrowheads="1"/>
            </p:cNvSpPr>
            <p:nvPr/>
          </p:nvSpPr>
          <p:spPr bwMode="auto">
            <a:xfrm>
              <a:off x="3922" y="645"/>
              <a:ext cx="720" cy="1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189" name="AutoShape 69"/>
            <p:cNvSpPr>
              <a:spLocks noChangeArrowheads="1"/>
            </p:cNvSpPr>
            <p:nvPr/>
          </p:nvSpPr>
          <p:spPr bwMode="auto">
            <a:xfrm>
              <a:off x="2718" y="1392"/>
              <a:ext cx="768" cy="15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auto">
            <a:xfrm>
              <a:off x="2880" y="2592"/>
              <a:ext cx="768" cy="1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 flipV="1">
              <a:off x="2784" y="2195"/>
              <a:ext cx="96" cy="3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09600" y="11303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Au cinéma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685800" y="32004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Pierre est devant le guichet.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685800" y="394652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La prochaine séance est à treize heures.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176" name="Picture 56" descr="audio-small">
            <a:hlinkClick r:id="" action="ppaction://noaction">
              <a:snd r:embed="rId3" name="01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7588" y="1282700"/>
            <a:ext cx="228600" cy="215900"/>
          </a:xfrm>
          <a:prstGeom prst="rect">
            <a:avLst/>
          </a:prstGeom>
          <a:noFill/>
        </p:spPr>
      </p:pic>
      <p:pic>
        <p:nvPicPr>
          <p:cNvPr id="5177" name="Picture 57" descr="audio-small">
            <a:hlinkClick r:id="" action="ppaction://noaction">
              <a:snd r:embed="rId5" name="06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89300"/>
            <a:ext cx="228600" cy="215900"/>
          </a:xfrm>
          <a:prstGeom prst="rect">
            <a:avLst/>
          </a:prstGeom>
          <a:noFill/>
        </p:spPr>
      </p:pic>
      <p:pic>
        <p:nvPicPr>
          <p:cNvPr id="5178" name="Picture 58" descr="audio-small">
            <a:hlinkClick r:id="" action="ppaction://noaction">
              <a:snd r:embed="rId6" name="07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228600" cy="215900"/>
          </a:xfrm>
          <a:prstGeom prst="rect">
            <a:avLst/>
          </a:prstGeom>
          <a:noFill/>
        </p:spPr>
      </p:pic>
      <p:pic>
        <p:nvPicPr>
          <p:cNvPr id="5179" name="Picture 59" descr="audio-small">
            <a:hlinkClick r:id="" action="ppaction://noaction">
              <a:snd r:embed="rId7" name="02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38" y="1035050"/>
            <a:ext cx="228600" cy="215900"/>
          </a:xfrm>
          <a:prstGeom prst="rect">
            <a:avLst/>
          </a:prstGeom>
          <a:noFill/>
        </p:spPr>
      </p:pic>
      <p:pic>
        <p:nvPicPr>
          <p:cNvPr id="5180" name="Picture 60" descr="audio-small">
            <a:hlinkClick r:id="" action="ppaction://noaction">
              <a:snd r:embed="rId8" name="0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35200"/>
            <a:ext cx="228600" cy="215900"/>
          </a:xfrm>
          <a:prstGeom prst="rect">
            <a:avLst/>
          </a:prstGeom>
          <a:noFill/>
        </p:spPr>
      </p:pic>
      <p:pic>
        <p:nvPicPr>
          <p:cNvPr id="5181" name="Picture 61" descr="audio-small">
            <a:hlinkClick r:id="" action="ppaction://noaction">
              <a:snd r:embed="rId9" name="04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9425" y="4114800"/>
            <a:ext cx="228600" cy="215900"/>
          </a:xfrm>
          <a:prstGeom prst="rect">
            <a:avLst/>
          </a:prstGeom>
          <a:noFill/>
        </p:spPr>
      </p:pic>
      <p:pic>
        <p:nvPicPr>
          <p:cNvPr id="5182" name="Picture 62" descr="audio-small">
            <a:hlinkClick r:id="" action="ppaction://noaction">
              <a:snd r:embed="rId10" name="0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178175"/>
            <a:ext cx="228600" cy="215900"/>
          </a:xfrm>
          <a:prstGeom prst="rect">
            <a:avLst/>
          </a:prstGeom>
          <a:noFill/>
        </p:spPr>
      </p:pic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5594350" y="2843213"/>
            <a:ext cx="260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Une place, s’il vous pla</a:t>
            </a:r>
            <a:r>
              <a:rPr lang="en-US" sz="1600">
                <a:solidFill>
                  <a:schemeClr val="tx2"/>
                </a:solidFill>
                <a:cs typeface="Arial" pitchFamily="34" charset="0"/>
              </a:rPr>
              <a:t>î</a:t>
            </a:r>
            <a:r>
              <a:rPr lang="en-US" sz="1600">
                <a:solidFill>
                  <a:schemeClr val="tx2"/>
                </a:solidFill>
              </a:rPr>
              <a:t>t.</a:t>
            </a: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6202363" y="960438"/>
            <a:ext cx="1189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un cin</a:t>
            </a:r>
            <a:r>
              <a:rPr lang="en-US" sz="1600">
                <a:solidFill>
                  <a:schemeClr val="tx2"/>
                </a:solidFill>
                <a:cs typeface="Arial" pitchFamily="34" charset="0"/>
              </a:rPr>
              <a:t>é</a:t>
            </a:r>
            <a:r>
              <a:rPr lang="en-US" sz="1600">
                <a:solidFill>
                  <a:schemeClr val="tx2"/>
                </a:solidFill>
              </a:rPr>
              <a:t>ma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4287838" y="2155825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une s</a:t>
            </a:r>
            <a:r>
              <a:rPr lang="en-US" sz="1600">
                <a:solidFill>
                  <a:schemeClr val="tx2"/>
                </a:solidFill>
                <a:cs typeface="Arial" pitchFamily="34" charset="0"/>
              </a:rPr>
              <a:t>é</a:t>
            </a:r>
            <a:r>
              <a:rPr lang="en-US" sz="1600">
                <a:solidFill>
                  <a:schemeClr val="tx2"/>
                </a:solidFill>
              </a:rPr>
              <a:t>ance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4541838" y="4040188"/>
            <a:ext cx="121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un guichet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0" grpId="0"/>
      <p:bldP spid="5171" grpId="0"/>
      <p:bldP spid="5175" grpId="0"/>
      <p:bldP spid="5174" grpId="0"/>
      <p:bldP spid="5173" grpId="0"/>
      <p:bldP spid="51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1831975" y="457200"/>
            <a:ext cx="395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Les pronoms</a:t>
            </a:r>
            <a:r>
              <a:rPr lang="en-US">
                <a:solidFill>
                  <a:srgbClr val="FFCC00"/>
                </a:solidFill>
              </a:rPr>
              <a:t> le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la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les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762000" y="1143000"/>
            <a:ext cx="7242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2. Just as with the pronouns </a:t>
            </a:r>
            <a:r>
              <a:rPr lang="en-US" sz="2400">
                <a:solidFill>
                  <a:srgbClr val="FFCC00"/>
                </a:solidFill>
              </a:rPr>
              <a:t>me</a:t>
            </a:r>
            <a:r>
              <a:rPr lang="en-US" sz="2400">
                <a:solidFill>
                  <a:schemeClr val="bg1"/>
                </a:solidFill>
              </a:rPr>
              <a:t>,</a:t>
            </a:r>
            <a:r>
              <a:rPr lang="en-US" sz="2400">
                <a:solidFill>
                  <a:srgbClr val="FFCC00"/>
                </a:solidFill>
              </a:rPr>
              <a:t> te</a:t>
            </a:r>
            <a:r>
              <a:rPr lang="en-US" sz="2400">
                <a:solidFill>
                  <a:schemeClr val="bg1"/>
                </a:solidFill>
              </a:rPr>
              <a:t>,</a:t>
            </a:r>
            <a:r>
              <a:rPr lang="en-US" sz="2400">
                <a:solidFill>
                  <a:srgbClr val="FFCC00"/>
                </a:solidFill>
              </a:rPr>
              <a:t> </a:t>
            </a:r>
            <a:r>
              <a:rPr lang="fr-FR" sz="2400">
                <a:solidFill>
                  <a:srgbClr val="FFCC00"/>
                </a:solidFill>
              </a:rPr>
              <a:t>nous</a:t>
            </a:r>
            <a:r>
              <a:rPr lang="fr-FR" sz="2400"/>
              <a:t>,</a:t>
            </a:r>
            <a:r>
              <a:rPr lang="fr-FR" sz="2400">
                <a:solidFill>
                  <a:srgbClr val="FFCC00"/>
                </a:solidFill>
              </a:rPr>
              <a:t> vous</a:t>
            </a:r>
            <a:r>
              <a:rPr lang="fr-FR" sz="2400">
                <a:solidFill>
                  <a:schemeClr val="bg1"/>
                </a:solidFill>
              </a:rPr>
              <a:t>, </a:t>
            </a:r>
          </a:p>
          <a:p>
            <a:r>
              <a:rPr lang="fr-FR" sz="2400">
                <a:solidFill>
                  <a:schemeClr val="bg1"/>
                </a:solidFill>
              </a:rPr>
              <a:t>    the pronouns </a:t>
            </a:r>
            <a:r>
              <a:rPr lang="fr-FR" sz="2400">
                <a:solidFill>
                  <a:srgbClr val="FFCC00"/>
                </a:solidFill>
              </a:rPr>
              <a:t>le</a:t>
            </a:r>
            <a:r>
              <a:rPr lang="fr-FR" sz="2400">
                <a:solidFill>
                  <a:schemeClr val="bg1"/>
                </a:solidFill>
              </a:rPr>
              <a:t>,</a:t>
            </a:r>
            <a:r>
              <a:rPr lang="fr-FR" sz="2400">
                <a:solidFill>
                  <a:srgbClr val="FFCC00"/>
                </a:solidFill>
              </a:rPr>
              <a:t> la</a:t>
            </a:r>
            <a:r>
              <a:rPr lang="fr-FR" sz="2400">
                <a:solidFill>
                  <a:schemeClr val="bg1"/>
                </a:solidFill>
              </a:rPr>
              <a:t>,</a:t>
            </a:r>
            <a:r>
              <a:rPr lang="fr-FR" sz="2400">
                <a:solidFill>
                  <a:srgbClr val="FFCC00"/>
                </a:solidFill>
              </a:rPr>
              <a:t> l’</a:t>
            </a:r>
            <a:r>
              <a:rPr lang="fr-FR" sz="2400">
                <a:solidFill>
                  <a:schemeClr val="bg1"/>
                </a:solidFill>
              </a:rPr>
              <a:t>,</a:t>
            </a:r>
            <a:r>
              <a:rPr lang="en-US" sz="2400">
                <a:solidFill>
                  <a:schemeClr val="bg1"/>
                </a:solidFill>
              </a:rPr>
              <a:t> and </a:t>
            </a:r>
            <a:r>
              <a:rPr lang="en-US" sz="2400">
                <a:solidFill>
                  <a:srgbClr val="FFCC00"/>
                </a:solidFill>
              </a:rPr>
              <a:t>les</a:t>
            </a:r>
            <a:r>
              <a:rPr lang="en-US" sz="2400">
                <a:solidFill>
                  <a:schemeClr val="bg1"/>
                </a:solidFill>
              </a:rPr>
              <a:t> come right </a:t>
            </a:r>
          </a:p>
          <a:p>
            <a:r>
              <a:rPr lang="en-US" sz="2400">
                <a:solidFill>
                  <a:schemeClr val="bg1"/>
                </a:solidFill>
              </a:rPr>
              <a:t>    before the verb they are linked to.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3771900" y="27178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chemeClr val="bg1"/>
                </a:solidFill>
              </a:rPr>
              <a:t>Je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3416300" y="32639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 b="0">
                <a:solidFill>
                  <a:schemeClr val="bg1"/>
                </a:solidFill>
              </a:rPr>
              <a:t>Je ne</a:t>
            </a:r>
            <a:r>
              <a:rPr lang="fr-FR" sz="2400" b="0"/>
              <a:t> 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162300" y="3810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 b="0">
                <a:solidFill>
                  <a:schemeClr val="bg1"/>
                </a:solidFill>
              </a:rPr>
              <a:t>Je veut</a:t>
            </a:r>
            <a:r>
              <a:rPr lang="fr-FR" sz="1800" b="0"/>
              <a:t> 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2133600" y="4381500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 b="0">
                <a:solidFill>
                  <a:schemeClr val="bg1"/>
                </a:solidFill>
              </a:rPr>
              <a:t>Je</a:t>
            </a:r>
            <a:r>
              <a:rPr lang="en-US" sz="2400" b="0">
                <a:solidFill>
                  <a:schemeClr val="bg1"/>
                </a:solidFill>
              </a:rPr>
              <a:t> </a:t>
            </a:r>
            <a:r>
              <a:rPr lang="fr-FR" sz="2400" b="0">
                <a:solidFill>
                  <a:schemeClr val="bg1"/>
                </a:solidFill>
              </a:rPr>
              <a:t>ne veux pas</a:t>
            </a:r>
            <a:endParaRPr lang="en-US" sz="2400" b="0"/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4530725" y="27178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rgbClr val="FFCC00"/>
                </a:solidFill>
              </a:rPr>
              <a:t>le vois</a:t>
            </a:r>
            <a:r>
              <a:rPr lang="fr-FR" sz="2400" b="0">
                <a:solidFill>
                  <a:schemeClr val="bg1"/>
                </a:solidFill>
              </a:rPr>
              <a:t>.</a:t>
            </a:r>
            <a:r>
              <a:rPr lang="en-US" sz="2400" b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4551363" y="32766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rgbClr val="FFCC00"/>
                </a:solidFill>
              </a:rPr>
              <a:t>le vois</a:t>
            </a:r>
            <a:r>
              <a:rPr lang="fr-FR" sz="2400" b="0">
                <a:solidFill>
                  <a:schemeClr val="bg1"/>
                </a:solidFill>
              </a:rPr>
              <a:t> pas.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4533900" y="383540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rgbClr val="FFCC00"/>
                </a:solidFill>
              </a:rPr>
              <a:t>le voir</a:t>
            </a:r>
            <a:r>
              <a:rPr lang="fr-FR" sz="2400" b="0">
                <a:solidFill>
                  <a:schemeClr val="bg1"/>
                </a:solidFill>
              </a:rPr>
              <a:t>.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533900" y="440690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0">
                <a:solidFill>
                  <a:srgbClr val="FFCC00"/>
                </a:solidFill>
              </a:rPr>
              <a:t>le voir</a:t>
            </a:r>
            <a:r>
              <a:rPr lang="fr-FR" sz="2400" b="0">
                <a:solidFill>
                  <a:schemeClr val="bg1"/>
                </a:solidFill>
              </a:rPr>
              <a:t>.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6" grpId="0"/>
      <p:bldP spid="196617" grpId="0"/>
      <p:bldP spid="196618" grpId="0"/>
      <p:bldP spid="1966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685800" y="2103438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1. Le chanteur chante </a:t>
            </a:r>
            <a:r>
              <a:rPr lang="fr-FR" sz="2400" b="0" i="1">
                <a:solidFill>
                  <a:schemeClr val="bg1"/>
                </a:solidFill>
              </a:rPr>
              <a:t>cette chanson</a:t>
            </a:r>
            <a:r>
              <a:rPr lang="fr-FR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019175" y="2576513"/>
            <a:ext cx="477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Le chanteur la chante.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685800" y="324643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2. J’admire </a:t>
            </a:r>
            <a:r>
              <a:rPr lang="fr-FR" sz="2400" b="0" i="1">
                <a:solidFill>
                  <a:schemeClr val="bg1"/>
                </a:solidFill>
              </a:rPr>
              <a:t>ce drame</a:t>
            </a:r>
            <a:r>
              <a:rPr lang="fr-FR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019175" y="3733800"/>
            <a:ext cx="317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Je l’admire.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685800" y="438943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3. Elle aime </a:t>
            </a:r>
            <a:r>
              <a:rPr lang="fr-FR" sz="2400" b="0" i="1">
                <a:solidFill>
                  <a:schemeClr val="bg1"/>
                </a:solidFill>
              </a:rPr>
              <a:t>les films </a:t>
            </a:r>
            <a:r>
              <a:rPr lang="en-US" sz="2400" b="0" i="1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fr-FR" sz="2400" b="0" i="1">
                <a:solidFill>
                  <a:schemeClr val="bg1"/>
                </a:solidFill>
              </a:rPr>
              <a:t>trangers</a:t>
            </a:r>
            <a:r>
              <a:rPr lang="fr-FR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1019175" y="4876800"/>
            <a:ext cx="347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Elle les aime.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1295400" y="10033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0">
                <a:solidFill>
                  <a:srgbClr val="FFCC00"/>
                </a:solidFill>
              </a:rPr>
              <a:t>R</a:t>
            </a:r>
            <a:r>
              <a:rPr lang="en-US" sz="2400" b="0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en-US" sz="2400" b="0">
                <a:solidFill>
                  <a:srgbClr val="FFCC00"/>
                </a:solidFill>
              </a:rPr>
              <a:t>crivez chaque phrase en rempla</a:t>
            </a:r>
            <a:r>
              <a:rPr lang="en-US" sz="2400" b="0">
                <a:solidFill>
                  <a:srgbClr val="FFCC00"/>
                </a:solidFill>
                <a:cs typeface="Arial" pitchFamily="34" charset="0"/>
              </a:rPr>
              <a:t>ç</a:t>
            </a:r>
            <a:r>
              <a:rPr lang="en-US" sz="2400" b="0">
                <a:solidFill>
                  <a:srgbClr val="FFCC00"/>
                </a:solidFill>
              </a:rPr>
              <a:t>ant les mots en italique avec </a:t>
            </a:r>
            <a:r>
              <a:rPr lang="en-US" sz="2400">
                <a:solidFill>
                  <a:srgbClr val="FFCC00"/>
                </a:solidFill>
              </a:rPr>
              <a:t>le</a:t>
            </a:r>
            <a:r>
              <a:rPr lang="en-US" sz="2400" b="0">
                <a:solidFill>
                  <a:srgbClr val="FFCC00"/>
                </a:solidFill>
              </a:rPr>
              <a:t>, </a:t>
            </a:r>
            <a:r>
              <a:rPr lang="en-US" sz="2400">
                <a:solidFill>
                  <a:srgbClr val="FFCC00"/>
                </a:solidFill>
              </a:rPr>
              <a:t>la</a:t>
            </a:r>
            <a:r>
              <a:rPr lang="en-US" sz="2400" b="0">
                <a:solidFill>
                  <a:srgbClr val="FFCC00"/>
                </a:solidFill>
              </a:rPr>
              <a:t>, </a:t>
            </a:r>
            <a:r>
              <a:rPr lang="en-US" sz="2400">
                <a:solidFill>
                  <a:srgbClr val="FFCC00"/>
                </a:solidFill>
              </a:rPr>
              <a:t>I</a:t>
            </a:r>
            <a:r>
              <a:rPr lang="en-US" sz="2400">
                <a:solidFill>
                  <a:srgbClr val="FFCC00"/>
                </a:solidFill>
                <a:latin typeface=""/>
              </a:rPr>
              <a:t>’</a:t>
            </a:r>
            <a:r>
              <a:rPr lang="en-US" sz="2400" b="0">
                <a:solidFill>
                  <a:srgbClr val="FFCC00"/>
                </a:solidFill>
              </a:rPr>
              <a:t> ou </a:t>
            </a:r>
            <a:r>
              <a:rPr lang="en-US" sz="2400">
                <a:solidFill>
                  <a:srgbClr val="FFCC00"/>
                </a:solidFill>
              </a:rPr>
              <a:t>les</a:t>
            </a:r>
            <a:r>
              <a:rPr lang="en-US" sz="2400" b="0">
                <a:solidFill>
                  <a:srgbClr val="FFCC00"/>
                </a:solidFill>
              </a:rPr>
              <a:t>.</a:t>
            </a: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1831975" y="457200"/>
            <a:ext cx="395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Les pronoms</a:t>
            </a:r>
            <a:r>
              <a:rPr lang="en-US">
                <a:solidFill>
                  <a:srgbClr val="FFCC00"/>
                </a:solidFill>
              </a:rPr>
              <a:t> le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la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/>
      <p:bldP spid="195588" grpId="0"/>
      <p:bldP spid="195589" grpId="0"/>
      <p:bldP spid="195590" grpId="0"/>
      <p:bldP spid="195591" grpId="0"/>
      <p:bldP spid="1955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685800" y="2103438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4. Je ne connais pas </a:t>
            </a:r>
            <a:r>
              <a:rPr lang="fr-FR" sz="2400" b="0" i="1">
                <a:solidFill>
                  <a:schemeClr val="bg1"/>
                </a:solidFill>
              </a:rPr>
              <a:t>ce ballet</a:t>
            </a:r>
            <a:r>
              <a:rPr lang="fr-FR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1019175" y="2576513"/>
            <a:ext cx="454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Je ne le connais pas.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685800" y="3246438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5. Tu aimes voir </a:t>
            </a:r>
            <a:r>
              <a:rPr lang="fr-FR" sz="2400" b="0" i="1">
                <a:solidFill>
                  <a:schemeClr val="bg1"/>
                </a:solidFill>
              </a:rPr>
              <a:t>les expositions de peinture</a:t>
            </a:r>
            <a:r>
              <a:rPr lang="fr-FR" sz="2400">
                <a:solidFill>
                  <a:schemeClr val="bg1"/>
                </a:solidFill>
              </a:rPr>
              <a:t>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019175" y="3733800"/>
            <a:ext cx="416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Tu aimes les voir?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1831975" y="457200"/>
            <a:ext cx="395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Les pronoms</a:t>
            </a:r>
            <a:r>
              <a:rPr lang="en-US">
                <a:solidFill>
                  <a:srgbClr val="FFCC00"/>
                </a:solidFill>
              </a:rPr>
              <a:t> le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la</a:t>
            </a:r>
            <a:r>
              <a:rPr lang="en-US" b="0">
                <a:solidFill>
                  <a:srgbClr val="FFCC00"/>
                </a:solidFill>
              </a:rPr>
              <a:t>,</a:t>
            </a:r>
            <a:r>
              <a:rPr lang="en-US">
                <a:solidFill>
                  <a:srgbClr val="FFCC00"/>
                </a:solidFill>
              </a:rPr>
              <a:t> les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1295400" y="10033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0">
                <a:solidFill>
                  <a:srgbClr val="FFCC00"/>
                </a:solidFill>
              </a:rPr>
              <a:t>R</a:t>
            </a:r>
            <a:r>
              <a:rPr lang="en-US" sz="2400" b="0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en-US" sz="2400" b="0">
                <a:solidFill>
                  <a:srgbClr val="FFCC00"/>
                </a:solidFill>
              </a:rPr>
              <a:t>crivez chaque phrase en rempla</a:t>
            </a:r>
            <a:r>
              <a:rPr lang="en-US" sz="2400" b="0">
                <a:solidFill>
                  <a:srgbClr val="FFCC00"/>
                </a:solidFill>
                <a:cs typeface="Arial" pitchFamily="34" charset="0"/>
              </a:rPr>
              <a:t>ç</a:t>
            </a:r>
            <a:r>
              <a:rPr lang="en-US" sz="2400" b="0">
                <a:solidFill>
                  <a:srgbClr val="FFCC00"/>
                </a:solidFill>
              </a:rPr>
              <a:t>ant les mots en italique avec </a:t>
            </a:r>
            <a:r>
              <a:rPr lang="en-US" sz="2400">
                <a:solidFill>
                  <a:srgbClr val="FFCC00"/>
                </a:solidFill>
              </a:rPr>
              <a:t>le</a:t>
            </a:r>
            <a:r>
              <a:rPr lang="en-US" sz="2400" b="0">
                <a:solidFill>
                  <a:srgbClr val="FFCC00"/>
                </a:solidFill>
              </a:rPr>
              <a:t>, </a:t>
            </a:r>
            <a:r>
              <a:rPr lang="en-US" sz="2400">
                <a:solidFill>
                  <a:srgbClr val="FFCC00"/>
                </a:solidFill>
              </a:rPr>
              <a:t>la</a:t>
            </a:r>
            <a:r>
              <a:rPr lang="en-US" sz="2400" b="0">
                <a:solidFill>
                  <a:srgbClr val="FFCC00"/>
                </a:solidFill>
              </a:rPr>
              <a:t>, </a:t>
            </a:r>
            <a:r>
              <a:rPr lang="en-US" sz="2400">
                <a:solidFill>
                  <a:srgbClr val="FFCC00"/>
                </a:solidFill>
              </a:rPr>
              <a:t>I</a:t>
            </a:r>
            <a:r>
              <a:rPr lang="en-US" sz="2400">
                <a:solidFill>
                  <a:srgbClr val="FFCC00"/>
                </a:solidFill>
                <a:latin typeface=""/>
              </a:rPr>
              <a:t>’</a:t>
            </a:r>
            <a:r>
              <a:rPr lang="en-US" sz="2400" b="0">
                <a:solidFill>
                  <a:srgbClr val="FFCC00"/>
                </a:solidFill>
              </a:rPr>
              <a:t> ou </a:t>
            </a:r>
            <a:r>
              <a:rPr lang="en-US" sz="2400">
                <a:solidFill>
                  <a:srgbClr val="FFCC00"/>
                </a:solidFill>
              </a:rPr>
              <a:t>les</a:t>
            </a:r>
            <a:r>
              <a:rPr lang="en-US" sz="2400" b="0">
                <a:solidFill>
                  <a:srgbClr val="FFCC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  <p:bldP spid="194564" grpId="0"/>
      <p:bldP spid="194565" grpId="0"/>
      <p:bldP spid="1945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7" name="fr2_ch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275" y="990600"/>
            <a:ext cx="3438525" cy="2578100"/>
          </a:xfrm>
          <a:prstGeom prst="rect">
            <a:avLst/>
          </a:prstGeom>
          <a:noFill/>
        </p:spPr>
      </p:pic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776288" y="4851400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2. Qu’est-ce qu’on voit 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à</a:t>
            </a:r>
            <a:r>
              <a:rPr lang="fr-FR" sz="2400">
                <a:solidFill>
                  <a:schemeClr val="bg1"/>
                </a:solidFill>
              </a:rPr>
              <a:t> ce mus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chemeClr val="bg1"/>
                </a:solidFill>
              </a:rPr>
              <a:t>e?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776288" y="4013200"/>
            <a:ext cx="258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1. O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ù est Chloé</a:t>
            </a:r>
            <a:r>
              <a:rPr lang="fr-FR" sz="2400">
                <a:solidFill>
                  <a:schemeClr val="bg1"/>
                </a:solidFill>
              </a:rPr>
              <a:t>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128713" y="4394200"/>
            <a:ext cx="533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Elle est au mus</a:t>
            </a:r>
            <a:r>
              <a:rPr lang="en-US" sz="2400">
                <a:solidFill>
                  <a:srgbClr val="FFCC00"/>
                </a:solidFill>
              </a:rPr>
              <a:t>é</a:t>
            </a:r>
            <a:r>
              <a:rPr lang="fr-FR" sz="2400">
                <a:solidFill>
                  <a:srgbClr val="FFCC00"/>
                </a:solidFill>
              </a:rPr>
              <a:t>e d’Orsay.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123950" y="5251450"/>
            <a:ext cx="712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On voit des sculptures et des tableaux.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1828800" y="457200"/>
            <a:ext cx="681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Écoutez et regardez. (Click box to play video.)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762000" y="3600450"/>
            <a:ext cx="742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Répondez d’après ce que vous avez écouté et vu.</a:t>
            </a:r>
            <a:r>
              <a:rPr lang="en-US" sz="2400">
                <a:solidFill>
                  <a:srgbClr val="FFCC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0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60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77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0777"/>
                </p:tgtEl>
              </p:cMediaNode>
            </p:video>
          </p:childTnLst>
        </p:cTn>
      </p:par>
    </p:tnLst>
    <p:bldLst>
      <p:bldP spid="160772" grpId="0" autoUpdateAnimBg="0"/>
      <p:bldP spid="160773" grpId="0" autoUpdateAnimBg="0"/>
      <p:bldP spid="160774" grpId="0"/>
      <p:bldP spid="1607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785813" y="3581400"/>
            <a:ext cx="526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3. Quelle exposition est au mus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chemeClr val="bg1"/>
                </a:solidFill>
              </a:rPr>
              <a:t>e?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128713" y="3962400"/>
            <a:ext cx="748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L’exposition s’appelle Impressionisme—</a:t>
            </a:r>
          </a:p>
          <a:p>
            <a:r>
              <a:rPr lang="fr-FR" sz="2400">
                <a:solidFill>
                  <a:srgbClr val="FFCC00"/>
                </a:solidFill>
              </a:rPr>
              <a:t>                Monet et Renoir les derni</a:t>
            </a:r>
            <a:r>
              <a:rPr lang="en-US" sz="2400">
                <a:solidFill>
                  <a:srgbClr val="FFCC00"/>
                </a:solidFill>
              </a:rPr>
              <a:t>è</a:t>
            </a:r>
            <a:r>
              <a:rPr lang="fr-FR" sz="2400">
                <a:solidFill>
                  <a:srgbClr val="FFCC00"/>
                </a:solidFill>
              </a:rPr>
              <a:t>res ann</a:t>
            </a:r>
            <a:r>
              <a:rPr lang="en-US" sz="2400">
                <a:solidFill>
                  <a:srgbClr val="FFCC00"/>
                </a:solidFill>
              </a:rPr>
              <a:t>é</a:t>
            </a:r>
            <a:r>
              <a:rPr lang="fr-FR" sz="2400">
                <a:solidFill>
                  <a:srgbClr val="FFCC00"/>
                </a:solidFill>
              </a:rPr>
              <a:t>es.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785813" y="4767263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4. Chlo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chemeClr val="bg1"/>
                </a:solidFill>
              </a:rPr>
              <a:t> regarde un tableau de quel peintre?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128713" y="5153025"/>
            <a:ext cx="751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Elle regarde un tableau de Claude Monet.</a:t>
            </a:r>
            <a:r>
              <a:rPr lang="fr-FR" sz="2400" b="0">
                <a:solidFill>
                  <a:srgbClr val="FFCC00"/>
                </a:solidFill>
              </a:rPr>
              <a:t> </a:t>
            </a:r>
            <a:endParaRPr lang="en-US" sz="2400" b="0">
              <a:solidFill>
                <a:srgbClr val="FFCC00"/>
              </a:solidFill>
            </a:endParaRPr>
          </a:p>
        </p:txBody>
      </p:sp>
      <p:pic>
        <p:nvPicPr>
          <p:cNvPr id="159752" name="fr2_ch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275" y="990600"/>
            <a:ext cx="3438525" cy="25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9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59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52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9752"/>
                </p:tgtEl>
              </p:cMediaNode>
            </p:video>
          </p:childTnLst>
        </p:cTn>
      </p:par>
    </p:tnLst>
    <p:bldLst>
      <p:bldP spid="159747" grpId="0"/>
      <p:bldP spid="159748" grpId="0"/>
      <p:bldP spid="159749" grpId="0" autoUpdateAnimBg="0"/>
      <p:bldP spid="1597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820738" y="3567113"/>
            <a:ext cx="335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5. D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fr-FR" sz="2400">
                <a:solidFill>
                  <a:schemeClr val="bg1"/>
                </a:solidFill>
              </a:rPr>
              <a:t>crivez le tableau.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166813" y="3957638"/>
            <a:ext cx="7519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CC00"/>
                </a:solidFill>
              </a:rPr>
              <a:t>Answer: On voit beaucoup de bleu et de vert.  </a:t>
            </a:r>
          </a:p>
          <a:p>
            <a:r>
              <a:rPr lang="fr-FR" sz="2400">
                <a:solidFill>
                  <a:srgbClr val="FFCC00"/>
                </a:solidFill>
              </a:rPr>
              <a:t>                Il y a des fleurs blancs dans l’eau bleue.</a:t>
            </a:r>
          </a:p>
        </p:txBody>
      </p:sp>
      <p:pic>
        <p:nvPicPr>
          <p:cNvPr id="158726" name="fr2_ch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275" y="990600"/>
            <a:ext cx="3438525" cy="25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8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8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2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8726"/>
                </p:tgtEl>
              </p:cMediaNode>
            </p:video>
          </p:childTnLst>
        </p:cTn>
      </p:par>
    </p:tnLst>
    <p:bldLst>
      <p:bldP spid="158723" grpId="0"/>
      <p:bldP spid="1587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828800" y="487363"/>
            <a:ext cx="277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Conversation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685800" y="10048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On va au cinéma?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93540" name="Picture 4" descr="ch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600200"/>
            <a:ext cx="504825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828800" y="487363"/>
            <a:ext cx="277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Conversation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609600" y="1550988"/>
            <a:ext cx="733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Qu’est-ce que tu veux faire?</a:t>
            </a: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192516" name="Picture 4" descr="audio-small">
            <a:hlinkClick r:id="" action="ppaction://noaction">
              <a:snd r:embed="rId2" name="448_conv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8500"/>
            <a:ext cx="228600" cy="215900"/>
          </a:xfrm>
          <a:prstGeom prst="rect">
            <a:avLst/>
          </a:prstGeom>
          <a:noFill/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889000" y="1892300"/>
            <a:ext cx="721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Léa:</a:t>
            </a:r>
            <a:r>
              <a:rPr lang="fr-FR" sz="1800">
                <a:solidFill>
                  <a:schemeClr val="bg1"/>
                </a:solidFill>
              </a:rPr>
              <a:t>     </a:t>
            </a:r>
            <a:r>
              <a:rPr lang="fr-FR" sz="1800" b="0">
                <a:solidFill>
                  <a:schemeClr val="bg1"/>
                </a:solidFill>
              </a:rPr>
              <a:t>Je ne sais pas, moi. Aller au cinéma.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614363" y="2236788"/>
            <a:ext cx="801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Qu’est-ce que tu veux voir?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882650" y="2578100"/>
            <a:ext cx="711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Léa:</a:t>
            </a:r>
            <a:r>
              <a:rPr lang="fr-FR" sz="1800">
                <a:solidFill>
                  <a:schemeClr val="bg1"/>
                </a:solidFill>
              </a:rPr>
              <a:t>     </a:t>
            </a:r>
            <a:r>
              <a:rPr lang="fr-FR" sz="1800" b="0">
                <a:solidFill>
                  <a:schemeClr val="bg1"/>
                </a:solidFill>
              </a:rPr>
              <a:t>Ça m’est égal. Comme tu veux. Qu’est-ce qu’il y a de bien?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614363" y="2914650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Attends. Je vais te dire… </a:t>
            </a:r>
            <a:r>
              <a:rPr lang="fr-FR" sz="1800" b="0" i="1">
                <a:solidFill>
                  <a:schemeClr val="bg1"/>
                </a:solidFill>
              </a:rPr>
              <a:t>(Il prend</a:t>
            </a:r>
            <a:r>
              <a:rPr lang="fr-FR" sz="1800" b="0">
                <a:solidFill>
                  <a:schemeClr val="bg1"/>
                </a:solidFill>
              </a:rPr>
              <a:t> l’Officiel des Spectacles, </a:t>
            </a:r>
            <a:r>
              <a:rPr lang="fr-FR" sz="1800" b="0" i="1">
                <a:solidFill>
                  <a:schemeClr val="bg1"/>
                </a:solidFill>
              </a:rPr>
              <a:t>il </a:t>
            </a:r>
          </a:p>
          <a:p>
            <a:r>
              <a:rPr lang="fr-FR" sz="1800" b="0" i="1">
                <a:solidFill>
                  <a:schemeClr val="bg1"/>
                </a:solidFill>
              </a:rPr>
              <a:t>                 l’ouvre et il le lit… ) </a:t>
            </a:r>
            <a:r>
              <a:rPr lang="fr-FR" sz="1800" b="0">
                <a:solidFill>
                  <a:schemeClr val="bg1"/>
                </a:solidFill>
              </a:rPr>
              <a:t>Il y a un film avec Ricki Dean.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889000" y="3524250"/>
            <a:ext cx="765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Léa:</a:t>
            </a:r>
            <a:r>
              <a:rPr lang="fr-FR" sz="1800">
                <a:solidFill>
                  <a:schemeClr val="bg1"/>
                </a:solidFill>
              </a:rPr>
              <a:t>     </a:t>
            </a:r>
            <a:r>
              <a:rPr lang="fr-FR" sz="1800" b="0">
                <a:solidFill>
                  <a:schemeClr val="bg1"/>
                </a:solidFill>
              </a:rPr>
              <a:t>Ah non, pas Ricki Dean. Je le déteste, ce type. Il est parfaitement </a:t>
            </a:r>
          </a:p>
          <a:p>
            <a:r>
              <a:rPr lang="fr-FR" sz="1800" b="0">
                <a:solidFill>
                  <a:schemeClr val="bg1"/>
                </a:solidFill>
              </a:rPr>
              <a:t>             ridicule et il ne le sait même pas!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04838" y="4129088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Il y a un film espagnol au Ciné-Élysées. Ça t’intéresse?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889000" y="4462463"/>
            <a:ext cx="703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Léa:</a:t>
            </a:r>
            <a:r>
              <a:rPr lang="fr-FR" sz="1800">
                <a:solidFill>
                  <a:schemeClr val="bg1"/>
                </a:solidFill>
              </a:rPr>
              <a:t>     </a:t>
            </a:r>
            <a:r>
              <a:rPr lang="fr-FR" sz="1800" b="0">
                <a:solidFill>
                  <a:schemeClr val="bg1"/>
                </a:solidFill>
              </a:rPr>
              <a:t>Oui, un film espagnol, ça me dit. On va pouvoir travailler </a:t>
            </a:r>
          </a:p>
          <a:p>
            <a:r>
              <a:rPr lang="fr-FR" sz="1800" b="0">
                <a:solidFill>
                  <a:schemeClr val="bg1"/>
                </a:solidFill>
              </a:rPr>
              <a:t>             notre espagnol.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685800" y="10048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On va au cinéma?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609600" y="507365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Alors, il faut se dépêcher.</a:t>
            </a:r>
            <a:r>
              <a:rPr lang="en-US" sz="1800" b="0">
                <a:solidFill>
                  <a:schemeClr val="bg1"/>
                </a:solidFill>
              </a:rPr>
              <a:t> </a:t>
            </a:r>
            <a:r>
              <a:rPr lang="fr-FR" sz="1800" b="0">
                <a:solidFill>
                  <a:schemeClr val="bg1"/>
                </a:solidFill>
              </a:rPr>
              <a:t>La prochaine séance</a:t>
            </a:r>
            <a:r>
              <a:rPr lang="en-US" sz="1800" b="0">
                <a:solidFill>
                  <a:schemeClr val="bg1"/>
                </a:solidFill>
              </a:rPr>
              <a:t> </a:t>
            </a:r>
            <a:r>
              <a:rPr lang="fr-FR" sz="1800" b="0">
                <a:solidFill>
                  <a:schemeClr val="bg1"/>
                </a:solidFill>
              </a:rPr>
              <a:t>est à </a:t>
            </a:r>
          </a:p>
          <a:p>
            <a:r>
              <a:rPr lang="fr-FR" sz="1800" b="0">
                <a:solidFill>
                  <a:schemeClr val="bg1"/>
                </a:solidFill>
              </a:rPr>
              <a:t>                 seize heures.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1828800" y="487363"/>
            <a:ext cx="277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Conversation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609600" y="1550988"/>
            <a:ext cx="733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Qu’est-ce que tu veux faire?</a:t>
            </a:r>
            <a:endParaRPr lang="en-US" sz="1800" b="0">
              <a:solidFill>
                <a:schemeClr val="bg1"/>
              </a:solidFill>
            </a:endParaRPr>
          </a:p>
        </p:txBody>
      </p:sp>
      <p:pic>
        <p:nvPicPr>
          <p:cNvPr id="191492" name="Picture 4" descr="audio-small">
            <a:hlinkClick r:id="" action="ppaction://noaction">
              <a:snd r:embed="rId2" name="Con_Pg448_01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1625600"/>
            <a:ext cx="228600" cy="215900"/>
          </a:xfrm>
          <a:prstGeom prst="rect">
            <a:avLst/>
          </a:prstGeom>
          <a:noFill/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889000" y="1892300"/>
            <a:ext cx="721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Léa:</a:t>
            </a:r>
            <a:r>
              <a:rPr lang="fr-FR" sz="1800">
                <a:solidFill>
                  <a:schemeClr val="bg1"/>
                </a:solidFill>
              </a:rPr>
              <a:t>     </a:t>
            </a:r>
            <a:r>
              <a:rPr lang="fr-FR" sz="1800" b="0">
                <a:solidFill>
                  <a:schemeClr val="bg1"/>
                </a:solidFill>
              </a:rPr>
              <a:t>Je ne sais pas, moi. Aller au cinéma.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614363" y="2236788"/>
            <a:ext cx="801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Qu’est-ce que tu veux voir?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882650" y="2578100"/>
            <a:ext cx="711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Léa:</a:t>
            </a:r>
            <a:r>
              <a:rPr lang="fr-FR" sz="1800">
                <a:solidFill>
                  <a:schemeClr val="bg1"/>
                </a:solidFill>
              </a:rPr>
              <a:t>     </a:t>
            </a:r>
            <a:r>
              <a:rPr lang="fr-FR" sz="1800" b="0">
                <a:solidFill>
                  <a:schemeClr val="bg1"/>
                </a:solidFill>
              </a:rPr>
              <a:t>Ça m’est égal. Comme tu veux. Qu’est-ce qu’il y a de bien?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614363" y="2914650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Attends. Je vais te dire… </a:t>
            </a:r>
            <a:r>
              <a:rPr lang="fr-FR" sz="1800" b="0" i="1">
                <a:solidFill>
                  <a:schemeClr val="bg1"/>
                </a:solidFill>
              </a:rPr>
              <a:t>(Il prend</a:t>
            </a:r>
            <a:r>
              <a:rPr lang="fr-FR" sz="1800" b="0">
                <a:solidFill>
                  <a:schemeClr val="bg1"/>
                </a:solidFill>
              </a:rPr>
              <a:t> l’Officiel des Spectacles, </a:t>
            </a:r>
            <a:r>
              <a:rPr lang="fr-FR" sz="1800" b="0" i="1">
                <a:solidFill>
                  <a:schemeClr val="bg1"/>
                </a:solidFill>
              </a:rPr>
              <a:t>il </a:t>
            </a:r>
          </a:p>
          <a:p>
            <a:r>
              <a:rPr lang="fr-FR" sz="1800" b="0" i="1">
                <a:solidFill>
                  <a:schemeClr val="bg1"/>
                </a:solidFill>
              </a:rPr>
              <a:t>                 l’ouvre et il le lit… ) </a:t>
            </a:r>
            <a:r>
              <a:rPr lang="fr-FR" sz="1800" b="0">
                <a:solidFill>
                  <a:schemeClr val="bg1"/>
                </a:solidFill>
              </a:rPr>
              <a:t>Il y a un film avec Ricki Dean.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889000" y="3524250"/>
            <a:ext cx="765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Léa:</a:t>
            </a:r>
            <a:r>
              <a:rPr lang="fr-FR" sz="1800">
                <a:solidFill>
                  <a:schemeClr val="bg1"/>
                </a:solidFill>
              </a:rPr>
              <a:t>     </a:t>
            </a:r>
            <a:r>
              <a:rPr lang="fr-FR" sz="1800" b="0">
                <a:solidFill>
                  <a:schemeClr val="bg1"/>
                </a:solidFill>
              </a:rPr>
              <a:t>Ah non, pas Ricki Dean. Je le déteste, ce type. Il est parfaitement </a:t>
            </a:r>
          </a:p>
          <a:p>
            <a:r>
              <a:rPr lang="fr-FR" sz="1800" b="0">
                <a:solidFill>
                  <a:schemeClr val="bg1"/>
                </a:solidFill>
              </a:rPr>
              <a:t>             ridicule et il ne le sait même pas!</a:t>
            </a: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604838" y="4129088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Il y a un film espagnol au Ciné-Élysées. Ça t’intéresse?</a:t>
            </a: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889000" y="4462463"/>
            <a:ext cx="703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1800">
                <a:solidFill>
                  <a:srgbClr val="FFCC00"/>
                </a:solidFill>
              </a:rPr>
              <a:t>Léa:</a:t>
            </a:r>
            <a:r>
              <a:rPr lang="fr-FR" sz="1800">
                <a:solidFill>
                  <a:schemeClr val="bg1"/>
                </a:solidFill>
              </a:rPr>
              <a:t>     </a:t>
            </a:r>
            <a:r>
              <a:rPr lang="fr-FR" sz="1800" b="0">
                <a:solidFill>
                  <a:schemeClr val="bg1"/>
                </a:solidFill>
              </a:rPr>
              <a:t>Oui, un film espagnol, ça me dit. On va pouvoir travailler </a:t>
            </a:r>
          </a:p>
          <a:p>
            <a:r>
              <a:rPr lang="fr-FR" sz="1800" b="0">
                <a:solidFill>
                  <a:schemeClr val="bg1"/>
                </a:solidFill>
              </a:rPr>
              <a:t>             notre espagnol.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685800" y="10048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On va au cinéma?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609600" y="507365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Bruno:     </a:t>
            </a:r>
            <a:r>
              <a:rPr lang="fr-FR" sz="1800" b="0">
                <a:solidFill>
                  <a:schemeClr val="bg1"/>
                </a:solidFill>
              </a:rPr>
              <a:t>Alors, il faut se dépêcher.</a:t>
            </a:r>
            <a:r>
              <a:rPr lang="en-US" sz="1800" b="0">
                <a:solidFill>
                  <a:schemeClr val="bg1"/>
                </a:solidFill>
              </a:rPr>
              <a:t> </a:t>
            </a:r>
            <a:r>
              <a:rPr lang="fr-FR" sz="1800" b="0">
                <a:solidFill>
                  <a:schemeClr val="bg1"/>
                </a:solidFill>
              </a:rPr>
              <a:t>La prochaine séance</a:t>
            </a:r>
            <a:r>
              <a:rPr lang="en-US" sz="1800" b="0">
                <a:solidFill>
                  <a:schemeClr val="bg1"/>
                </a:solidFill>
              </a:rPr>
              <a:t> </a:t>
            </a:r>
            <a:r>
              <a:rPr lang="fr-FR" sz="1800" b="0">
                <a:solidFill>
                  <a:schemeClr val="bg1"/>
                </a:solidFill>
              </a:rPr>
              <a:t>est à </a:t>
            </a:r>
          </a:p>
          <a:p>
            <a:r>
              <a:rPr lang="fr-FR" sz="1800" b="0">
                <a:solidFill>
                  <a:schemeClr val="bg1"/>
                </a:solidFill>
              </a:rPr>
              <a:t>                 seize heures.</a:t>
            </a:r>
          </a:p>
        </p:txBody>
      </p:sp>
      <p:pic>
        <p:nvPicPr>
          <p:cNvPr id="191502" name="Picture 14" descr="audio-small">
            <a:hlinkClick r:id="" action="ppaction://noaction">
              <a:snd r:embed="rId4" name="Con_Pg448_02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1955800"/>
            <a:ext cx="228600" cy="215900"/>
          </a:xfrm>
          <a:prstGeom prst="rect">
            <a:avLst/>
          </a:prstGeom>
          <a:noFill/>
        </p:spPr>
      </p:pic>
      <p:pic>
        <p:nvPicPr>
          <p:cNvPr id="191503" name="Picture 15" descr="audio-small">
            <a:hlinkClick r:id="" action="ppaction://noaction">
              <a:snd r:embed="rId5" name="Con_Pg448_03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2298700"/>
            <a:ext cx="228600" cy="215900"/>
          </a:xfrm>
          <a:prstGeom prst="rect">
            <a:avLst/>
          </a:prstGeom>
          <a:noFill/>
        </p:spPr>
      </p:pic>
      <p:pic>
        <p:nvPicPr>
          <p:cNvPr id="191504" name="Picture 16" descr="audio-small">
            <a:hlinkClick r:id="" action="ppaction://noaction">
              <a:snd r:embed="rId6" name="Con_Pg448_04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2667000"/>
            <a:ext cx="228600" cy="215900"/>
          </a:xfrm>
          <a:prstGeom prst="rect">
            <a:avLst/>
          </a:prstGeom>
          <a:noFill/>
        </p:spPr>
      </p:pic>
      <p:pic>
        <p:nvPicPr>
          <p:cNvPr id="191505" name="Picture 17" descr="audio-small">
            <a:hlinkClick r:id="" action="ppaction://noaction">
              <a:snd r:embed="rId7" name="Con_Pg448_05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3251200"/>
            <a:ext cx="228600" cy="215900"/>
          </a:xfrm>
          <a:prstGeom prst="rect">
            <a:avLst/>
          </a:prstGeom>
          <a:noFill/>
        </p:spPr>
      </p:pic>
      <p:pic>
        <p:nvPicPr>
          <p:cNvPr id="191506" name="Picture 18" descr="audio-small">
            <a:hlinkClick r:id="" action="ppaction://noaction">
              <a:snd r:embed="rId8" name="Con_Pg448_06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73500"/>
            <a:ext cx="228600" cy="215900"/>
          </a:xfrm>
          <a:prstGeom prst="rect">
            <a:avLst/>
          </a:prstGeom>
          <a:noFill/>
        </p:spPr>
      </p:pic>
      <p:pic>
        <p:nvPicPr>
          <p:cNvPr id="191507" name="Picture 19" descr="audio-small">
            <a:hlinkClick r:id="" action="ppaction://noaction">
              <a:snd r:embed="rId9" name="Con_Pg448_07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4191000"/>
            <a:ext cx="228600" cy="215900"/>
          </a:xfrm>
          <a:prstGeom prst="rect">
            <a:avLst/>
          </a:prstGeom>
          <a:noFill/>
        </p:spPr>
      </p:pic>
      <p:pic>
        <p:nvPicPr>
          <p:cNvPr id="191508" name="Picture 20" descr="audio-small">
            <a:hlinkClick r:id="" action="ppaction://noaction">
              <a:snd r:embed="rId10" name="Con_Pg448_08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00" y="4800600"/>
            <a:ext cx="228600" cy="215900"/>
          </a:xfrm>
          <a:prstGeom prst="rect">
            <a:avLst/>
          </a:prstGeom>
          <a:noFill/>
        </p:spPr>
      </p:pic>
      <p:pic>
        <p:nvPicPr>
          <p:cNvPr id="191509" name="Picture 21" descr="audio-small">
            <a:hlinkClick r:id="" action="ppaction://noaction">
              <a:snd r:embed="rId11" name="Con_Pg448_09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410200"/>
            <a:ext cx="2286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/>
      <p:bldP spid="191493" grpId="0"/>
      <p:bldP spid="191494" grpId="0"/>
      <p:bldP spid="191495" grpId="0"/>
      <p:bldP spid="191496" grpId="0"/>
      <p:bldP spid="191497" grpId="0"/>
      <p:bldP spid="191498" grpId="0"/>
      <p:bldP spid="191499" grpId="0"/>
      <p:bldP spid="19150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1. </a:t>
            </a:r>
            <a:r>
              <a:rPr lang="fr-FR" b="0">
                <a:solidFill>
                  <a:schemeClr val="bg1"/>
                </a:solidFill>
              </a:rPr>
              <a:t>Qu’est-ce que Léa veut faire?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066800" y="228123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Answer: Elle veut aller au cin</a:t>
            </a:r>
            <a:r>
              <a:rPr lang="en-US" b="0">
                <a:solidFill>
                  <a:srgbClr val="FFCC00"/>
                </a:solidFill>
                <a:cs typeface="Arial" pitchFamily="34" charset="0"/>
              </a:rPr>
              <a:t>é</a:t>
            </a:r>
            <a:r>
              <a:rPr lang="en-US" b="0">
                <a:solidFill>
                  <a:srgbClr val="FFCC00"/>
                </a:solidFill>
              </a:rPr>
              <a:t>ma.</a:t>
            </a:r>
            <a:endParaRPr lang="en-US" b="0">
              <a:solidFill>
                <a:srgbClr val="FFCC00"/>
              </a:solidFill>
              <a:cs typeface="Times New Roman" pitchFamily="18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2. </a:t>
            </a:r>
            <a:r>
              <a:rPr lang="fr-FR" b="0">
                <a:solidFill>
                  <a:schemeClr val="bg1"/>
                </a:solidFill>
              </a:rPr>
              <a:t>Qui a </a:t>
            </a:r>
            <a:r>
              <a:rPr lang="fr-FR" b="0" i="1">
                <a:solidFill>
                  <a:schemeClr val="bg1"/>
                </a:solidFill>
              </a:rPr>
              <a:t>l’Officiel des Spectacles</a:t>
            </a:r>
            <a:r>
              <a:rPr lang="fr-FR" b="0">
                <a:solidFill>
                  <a:schemeClr val="bg1"/>
                </a:solidFill>
              </a:rPr>
              <a:t>?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054100" y="3592513"/>
            <a:ext cx="6870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Answer: Bruno a </a:t>
            </a:r>
            <a:r>
              <a:rPr lang="en-US" b="0" i="1">
                <a:solidFill>
                  <a:srgbClr val="FFCC00"/>
                </a:solidFill>
              </a:rPr>
              <a:t>l’Officiel des Spectacles. </a:t>
            </a:r>
            <a:endParaRPr lang="en-US" b="0" i="1">
              <a:solidFill>
                <a:srgbClr val="FFCC00"/>
              </a:solidFill>
              <a:cs typeface="Times New Roman" pitchFamily="18" charset="0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685800" y="11572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Vous avez compris?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85800" y="4360863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3. </a:t>
            </a:r>
            <a:r>
              <a:rPr lang="fr-FR" b="0">
                <a:solidFill>
                  <a:schemeClr val="bg1"/>
                </a:solidFill>
              </a:rPr>
              <a:t>Qui le lit?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1054100" y="4891088"/>
            <a:ext cx="3441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Answer: Bruno le lit.</a:t>
            </a:r>
            <a:endParaRPr lang="en-US" b="0">
              <a:solidFill>
                <a:srgbClr val="FFCC00"/>
              </a:solidFill>
              <a:cs typeface="Times New Roman" pitchFamily="18" charset="0"/>
            </a:endParaRP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1828800" y="465138"/>
            <a:ext cx="4108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FFCC00"/>
                </a:solidFill>
              </a:rPr>
              <a:t>Vous avez compris?</a:t>
            </a:r>
            <a:endParaRPr lang="en-US" sz="32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/>
      <p:bldP spid="190468" grpId="0"/>
      <p:bldP spid="190469" grpId="0"/>
      <p:bldP spid="190472" grpId="0"/>
      <p:bldP spid="1904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0" name="Picture 74" descr="FR0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175" y="984250"/>
            <a:ext cx="4137025" cy="4349750"/>
          </a:xfrm>
          <a:prstGeom prst="rect">
            <a:avLst/>
          </a:prstGeom>
          <a:noFill/>
        </p:spPr>
      </p:pic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5156200" y="569913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une salle de cin</a:t>
            </a:r>
            <a:r>
              <a:rPr lang="en-US" sz="18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1800">
                <a:solidFill>
                  <a:schemeClr val="bg1"/>
                </a:solidFill>
              </a:rPr>
              <a:t>ma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5143500" y="1055688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l’</a:t>
            </a:r>
            <a:r>
              <a:rPr lang="en-US" sz="1400">
                <a:solidFill>
                  <a:schemeClr val="tx2"/>
                </a:solidFill>
                <a:cs typeface="Arial" pitchFamily="34" charset="0"/>
              </a:rPr>
              <a:t>é</a:t>
            </a:r>
            <a:r>
              <a:rPr lang="en-US" sz="1400">
                <a:solidFill>
                  <a:schemeClr val="tx2"/>
                </a:solidFill>
              </a:rPr>
              <a:t>cran</a:t>
            </a: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6650038" y="1957388"/>
            <a:ext cx="1384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les sous-titres</a:t>
            </a: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6629400" y="1236663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un acteur c</a:t>
            </a:r>
            <a:r>
              <a:rPr lang="en-US" sz="1400">
                <a:cs typeface="Arial" pitchFamily="34" charset="0"/>
              </a:rPr>
              <a:t>é</a:t>
            </a:r>
            <a:r>
              <a:rPr lang="en-US" sz="1400"/>
              <a:t>l</a:t>
            </a:r>
            <a:r>
              <a:rPr lang="en-US" sz="1400">
                <a:cs typeface="Arial" pitchFamily="34" charset="0"/>
              </a:rPr>
              <a:t>è</a:t>
            </a:r>
            <a:r>
              <a:rPr lang="en-US" sz="1400"/>
              <a:t>bre (connu)</a:t>
            </a: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4602163" y="2552700"/>
            <a:ext cx="1119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une actrice</a:t>
            </a: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692150" y="1295400"/>
            <a:ext cx="288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Qui joue dans ce film?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685800" y="173672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On joue un film 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2000">
                <a:solidFill>
                  <a:schemeClr val="bg1"/>
                </a:solidFill>
              </a:rPr>
              <a:t>tranger au Rex.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685800" y="2473325"/>
            <a:ext cx="2452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Le film est en V.O.</a:t>
            </a:r>
          </a:p>
          <a:p>
            <a:r>
              <a:rPr lang="en-US" sz="2000">
                <a:solidFill>
                  <a:schemeClr val="bg1"/>
                </a:solidFill>
              </a:rPr>
              <a:t>(version originale).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685800" y="3209925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On le voit avec des sous-titres.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685800" y="3959225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Dans un autre cin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2000">
                <a:solidFill>
                  <a:schemeClr val="bg1"/>
                </a:solidFill>
              </a:rPr>
              <a:t>ma, le film est doubl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685800" y="4721225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On peut le voir en fran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ç</a:t>
            </a:r>
            <a:r>
              <a:rPr lang="en-US" sz="2000">
                <a:solidFill>
                  <a:schemeClr val="bg1"/>
                </a:solidFill>
              </a:rPr>
              <a:t>ais.</a:t>
            </a:r>
          </a:p>
        </p:txBody>
      </p:sp>
      <p:pic>
        <p:nvPicPr>
          <p:cNvPr id="4158" name="Picture 62" descr="audio-small">
            <a:hlinkClick r:id="" action="ppaction://noaction">
              <a:snd r:embed="rId3" name="08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650875"/>
            <a:ext cx="228600" cy="215900"/>
          </a:xfrm>
          <a:prstGeom prst="rect">
            <a:avLst/>
          </a:prstGeom>
          <a:noFill/>
        </p:spPr>
      </p:pic>
      <p:pic>
        <p:nvPicPr>
          <p:cNvPr id="4159" name="Picture 63" descr="audio-small">
            <a:hlinkClick r:id="" action="ppaction://noaction">
              <a:snd r:embed="rId5" name="09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2638" y="1108075"/>
            <a:ext cx="228600" cy="215900"/>
          </a:xfrm>
          <a:prstGeom prst="rect">
            <a:avLst/>
          </a:prstGeom>
          <a:noFill/>
        </p:spPr>
      </p:pic>
      <p:pic>
        <p:nvPicPr>
          <p:cNvPr id="4160" name="Picture 64" descr="audio-small">
            <a:hlinkClick r:id="" action="ppaction://noaction">
              <a:snd r:embed="rId6" name="10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8288" y="1279525"/>
            <a:ext cx="228600" cy="215900"/>
          </a:xfrm>
          <a:prstGeom prst="rect">
            <a:avLst/>
          </a:prstGeom>
          <a:noFill/>
        </p:spPr>
      </p:pic>
      <p:pic>
        <p:nvPicPr>
          <p:cNvPr id="4161" name="Picture 65" descr="audio-small">
            <a:hlinkClick r:id="" action="ppaction://noaction">
              <a:snd r:embed="rId7" name="11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413" y="2000250"/>
            <a:ext cx="228600" cy="215900"/>
          </a:xfrm>
          <a:prstGeom prst="rect">
            <a:avLst/>
          </a:prstGeom>
          <a:noFill/>
        </p:spPr>
      </p:pic>
      <p:pic>
        <p:nvPicPr>
          <p:cNvPr id="4162" name="Picture 66" descr="audio-small">
            <a:hlinkClick r:id="" action="ppaction://noaction">
              <a:snd r:embed="rId8" name="12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2614613"/>
            <a:ext cx="228600" cy="215900"/>
          </a:xfrm>
          <a:prstGeom prst="rect">
            <a:avLst/>
          </a:prstGeom>
          <a:noFill/>
        </p:spPr>
      </p:pic>
      <p:pic>
        <p:nvPicPr>
          <p:cNvPr id="4163" name="Picture 67" descr="audio-small">
            <a:hlinkClick r:id="" action="ppaction://noaction">
              <a:snd r:embed="rId9" name="1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93825"/>
            <a:ext cx="228600" cy="215900"/>
          </a:xfrm>
          <a:prstGeom prst="rect">
            <a:avLst/>
          </a:prstGeom>
          <a:noFill/>
        </p:spPr>
      </p:pic>
      <p:pic>
        <p:nvPicPr>
          <p:cNvPr id="4164" name="Picture 68" descr="audio-small">
            <a:hlinkClick r:id="" action="ppaction://noaction">
              <a:snd r:embed="rId10" name="14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12925"/>
            <a:ext cx="228600" cy="215900"/>
          </a:xfrm>
          <a:prstGeom prst="rect">
            <a:avLst/>
          </a:prstGeom>
          <a:noFill/>
        </p:spPr>
      </p:pic>
      <p:pic>
        <p:nvPicPr>
          <p:cNvPr id="4165" name="Picture 69" descr="audio-small">
            <a:hlinkClick r:id="" action="ppaction://noaction">
              <a:snd r:embed="rId11" name="1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62225"/>
            <a:ext cx="228600" cy="215900"/>
          </a:xfrm>
          <a:prstGeom prst="rect">
            <a:avLst/>
          </a:prstGeom>
          <a:noFill/>
        </p:spPr>
      </p:pic>
      <p:pic>
        <p:nvPicPr>
          <p:cNvPr id="4166" name="Picture 70" descr="audio-small">
            <a:hlinkClick r:id="" action="ppaction://noaction">
              <a:snd r:embed="rId12" name="16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11525"/>
            <a:ext cx="228600" cy="215900"/>
          </a:xfrm>
          <a:prstGeom prst="rect">
            <a:avLst/>
          </a:prstGeom>
          <a:noFill/>
        </p:spPr>
      </p:pic>
      <p:pic>
        <p:nvPicPr>
          <p:cNvPr id="4167" name="Picture 71" descr="audio-small">
            <a:hlinkClick r:id="" action="ppaction://noaction">
              <a:snd r:embed="rId13" name="17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60825"/>
            <a:ext cx="228600" cy="215900"/>
          </a:xfrm>
          <a:prstGeom prst="rect">
            <a:avLst/>
          </a:prstGeom>
          <a:noFill/>
        </p:spPr>
      </p:pic>
      <p:pic>
        <p:nvPicPr>
          <p:cNvPr id="4168" name="Picture 72" descr="audio-small">
            <a:hlinkClick r:id="" action="ppaction://noaction">
              <a:snd r:embed="rId14" name="18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10125"/>
            <a:ext cx="228600" cy="215900"/>
          </a:xfrm>
          <a:prstGeom prst="rect">
            <a:avLst/>
          </a:prstGeom>
          <a:noFill/>
        </p:spPr>
      </p:pic>
      <p:sp>
        <p:nvSpPr>
          <p:cNvPr id="4171" name="Line 75"/>
          <p:cNvSpPr>
            <a:spLocks noChangeShapeType="1"/>
          </p:cNvSpPr>
          <p:nvPr/>
        </p:nvSpPr>
        <p:spPr bwMode="auto">
          <a:xfrm flipH="1" flipV="1">
            <a:off x="6367463" y="1295400"/>
            <a:ext cx="2286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 flipH="1">
            <a:off x="6161088" y="21336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74" name="Line 78"/>
          <p:cNvSpPr>
            <a:spLocks noChangeShapeType="1"/>
          </p:cNvSpPr>
          <p:nvPr/>
        </p:nvSpPr>
        <p:spPr bwMode="auto">
          <a:xfrm flipV="1">
            <a:off x="4495800" y="19050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" grpId="0"/>
      <p:bldP spid="4148" grpId="0"/>
      <p:bldP spid="4149" grpId="0"/>
      <p:bldP spid="4150" grpId="0"/>
      <p:bldP spid="4151" grpId="0"/>
      <p:bldP spid="4152" grpId="0"/>
      <p:bldP spid="4153" grpId="0"/>
      <p:bldP spid="4154" grpId="0"/>
      <p:bldP spid="4155" grpId="0"/>
      <p:bldP spid="4156" grpId="0"/>
      <p:bldP spid="4157" grpId="0"/>
      <p:bldP spid="4171" grpId="0" animBg="1"/>
      <p:bldP spid="4172" grpId="0" animBg="1"/>
      <p:bldP spid="41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4. </a:t>
            </a:r>
            <a:r>
              <a:rPr lang="fr-FR" b="0">
                <a:solidFill>
                  <a:schemeClr val="bg1"/>
                </a:solidFill>
              </a:rPr>
              <a:t>Léa aime Ricki Dean? Pour quelle raison?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066800" y="2281238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Answer: Non, elle n’aime pas Ricki Dean </a:t>
            </a:r>
          </a:p>
          <a:p>
            <a:r>
              <a:rPr lang="en-US" b="0">
                <a:solidFill>
                  <a:srgbClr val="FFCC00"/>
                </a:solidFill>
              </a:rPr>
              <a:t>parce qu’il est ridicule.</a:t>
            </a:r>
            <a:endParaRPr lang="en-US" b="0">
              <a:solidFill>
                <a:srgbClr val="FFCC00"/>
              </a:solidFill>
              <a:cs typeface="Times New Roman" pitchFamily="18" charset="0"/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85800" y="11572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Vous avez compris?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685800" y="35052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5.</a:t>
            </a:r>
            <a:r>
              <a:rPr lang="fr-FR" b="0">
                <a:solidFill>
                  <a:schemeClr val="bg1"/>
                </a:solidFill>
              </a:rPr>
              <a:t> Bruno et Léa vont voir quel film?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054100" y="4035425"/>
            <a:ext cx="6337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Answer: Ils vont voir un film espagnol.</a:t>
            </a:r>
            <a:endParaRPr lang="en-US" b="0">
              <a:solidFill>
                <a:srgbClr val="FFCC00"/>
              </a:solidFill>
              <a:cs typeface="Times New Roman" pitchFamily="18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828800" y="465138"/>
            <a:ext cx="4108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FFCC00"/>
                </a:solidFill>
              </a:rPr>
              <a:t>Vous avez compris?</a:t>
            </a:r>
            <a:endParaRPr lang="en-US" sz="32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/>
      <p:bldP spid="189446" grpId="0"/>
      <p:bldP spid="1894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6. </a:t>
            </a:r>
            <a:r>
              <a:rPr lang="fr-FR" b="0">
                <a:solidFill>
                  <a:schemeClr val="bg1"/>
                </a:solidFill>
              </a:rPr>
              <a:t>Pourquoi est-ce que Léa veut voir un film </a:t>
            </a:r>
          </a:p>
          <a:p>
            <a:r>
              <a:rPr lang="fr-FR" b="0">
                <a:solidFill>
                  <a:schemeClr val="bg1"/>
                </a:solidFill>
              </a:rPr>
              <a:t>    espagnol?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066800" y="27178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Answer: Ils vont pouvoir travailler leur espagnol.</a:t>
            </a:r>
            <a:endParaRPr lang="en-US" b="0">
              <a:solidFill>
                <a:srgbClr val="FFCC00"/>
              </a:solidFill>
              <a:cs typeface="Times New Roman" pitchFamily="18" charset="0"/>
            </a:endParaRP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685800" y="11572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Vous avez compris?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85800" y="3979863"/>
            <a:ext cx="541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7. </a:t>
            </a:r>
            <a:r>
              <a:rPr lang="fr-FR" b="0">
                <a:solidFill>
                  <a:schemeClr val="bg1"/>
                </a:solidFill>
              </a:rPr>
              <a:t>Ils vont aller à quelle séance?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1054100" y="4510088"/>
            <a:ext cx="5803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Answer: Ils vont aller </a:t>
            </a:r>
            <a:r>
              <a:rPr lang="en-US" b="0">
                <a:solidFill>
                  <a:srgbClr val="FFCC00"/>
                </a:solidFill>
                <a:cs typeface="Arial" pitchFamily="34" charset="0"/>
              </a:rPr>
              <a:t>à</a:t>
            </a:r>
            <a:r>
              <a:rPr lang="en-US" b="0">
                <a:solidFill>
                  <a:srgbClr val="FFCC00"/>
                </a:solidFill>
              </a:rPr>
              <a:t> la séance de seize heures.</a:t>
            </a:r>
            <a:endParaRPr lang="en-US" b="0">
              <a:solidFill>
                <a:srgbClr val="FFCC00"/>
              </a:solidFill>
              <a:cs typeface="Times New Roman" pitchFamily="18" charset="0"/>
            </a:endParaRP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1828800" y="465138"/>
            <a:ext cx="4108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FFCC00"/>
                </a:solidFill>
              </a:rPr>
              <a:t>Vous avez compris?</a:t>
            </a:r>
            <a:endParaRPr lang="en-US" sz="32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/>
      <p:bldP spid="188422" grpId="0"/>
      <p:bldP spid="1884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1828800" y="487363"/>
            <a:ext cx="2911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Prononciation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631825" y="1692275"/>
            <a:ext cx="7826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en-US" sz="2400">
                <a:solidFill>
                  <a:schemeClr val="bg1"/>
                </a:solidFill>
              </a:rPr>
              <a:t>1.</a:t>
            </a:r>
            <a:r>
              <a:rPr lang="en-US" sz="2400" b="0">
                <a:solidFill>
                  <a:schemeClr val="bg1"/>
                </a:solidFill>
              </a:rPr>
              <a:t> To say the sound </a:t>
            </a:r>
            <a:r>
              <a:rPr lang="en-US" sz="2400">
                <a:solidFill>
                  <a:srgbClr val="FFCC00"/>
                </a:solidFill>
              </a:rPr>
              <a:t>/ü/</a:t>
            </a:r>
            <a:r>
              <a:rPr lang="en-US" sz="2400">
                <a:solidFill>
                  <a:schemeClr val="bg1"/>
                </a:solidFill>
              </a:rPr>
              <a:t>, </a:t>
            </a:r>
            <a:r>
              <a:rPr lang="en-US" sz="2400" b="0">
                <a:solidFill>
                  <a:schemeClr val="bg1"/>
                </a:solidFill>
              </a:rPr>
              <a:t>first say the sound </a:t>
            </a:r>
            <a:r>
              <a:rPr lang="en-US" sz="2400">
                <a:solidFill>
                  <a:srgbClr val="FFCC00"/>
                </a:solidFill>
              </a:rPr>
              <a:t>/i/</a:t>
            </a:r>
            <a:r>
              <a:rPr lang="en-US" sz="2400">
                <a:solidFill>
                  <a:schemeClr val="bg1"/>
                </a:solidFill>
              </a:rPr>
              <a:t>, </a:t>
            </a:r>
            <a:r>
              <a:rPr lang="en-US" sz="2400" b="0">
                <a:solidFill>
                  <a:schemeClr val="bg1"/>
                </a:solidFill>
              </a:rPr>
              <a:t>then </a:t>
            </a:r>
          </a:p>
          <a:p>
            <a:pPr marL="342900" indent="-342900"/>
            <a:r>
              <a:rPr lang="en-US" sz="2400" b="0">
                <a:solidFill>
                  <a:schemeClr val="bg1"/>
                </a:solidFill>
              </a:rPr>
              <a:t>    round your lips. Repeat the following words.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009650" y="2662238"/>
            <a:ext cx="17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une statue</a:t>
            </a:r>
            <a:r>
              <a:rPr lang="fr-FR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3297238" y="2665413"/>
            <a:ext cx="226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une sculpture</a:t>
            </a:r>
            <a:r>
              <a:rPr lang="fr-FR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5973763" y="2681288"/>
            <a:ext cx="217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une peinture</a:t>
            </a:r>
            <a:r>
              <a:rPr lang="en-US" sz="2400" b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1004888" y="3213100"/>
            <a:ext cx="190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une voiture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3309938" y="3200400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un musée</a:t>
            </a:r>
            <a:r>
              <a:rPr lang="en-US" sz="24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7401" name="Picture 9" descr="audio-small">
            <a:hlinkClick r:id="" action="ppaction://noaction">
              <a:snd r:embed="rId2" name="Pro_Pg449_01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784475"/>
            <a:ext cx="228600" cy="215900"/>
          </a:xfrm>
          <a:prstGeom prst="rect">
            <a:avLst/>
          </a:prstGeom>
          <a:noFill/>
        </p:spPr>
      </p:pic>
      <p:pic>
        <p:nvPicPr>
          <p:cNvPr id="187402" name="Picture 10" descr="audio-small">
            <a:hlinkClick r:id="" action="ppaction://noaction">
              <a:snd r:embed="rId4" name="Pro_Pg449_04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3330575"/>
            <a:ext cx="228600" cy="215900"/>
          </a:xfrm>
          <a:prstGeom prst="rect">
            <a:avLst/>
          </a:prstGeom>
          <a:noFill/>
        </p:spPr>
      </p:pic>
      <p:pic>
        <p:nvPicPr>
          <p:cNvPr id="187403" name="Picture 11" descr="audio-small">
            <a:hlinkClick r:id="" action="ppaction://noaction">
              <a:snd r:embed="rId5" name="Pro_Pg449_02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263" y="2786063"/>
            <a:ext cx="228600" cy="215900"/>
          </a:xfrm>
          <a:prstGeom prst="rect">
            <a:avLst/>
          </a:prstGeom>
          <a:noFill/>
        </p:spPr>
      </p:pic>
      <p:pic>
        <p:nvPicPr>
          <p:cNvPr id="187404" name="Picture 12" descr="audio-small">
            <a:hlinkClick r:id="" action="ppaction://noaction">
              <a:snd r:embed="rId6" name="Pro_Pg449_05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788" y="3321050"/>
            <a:ext cx="228600" cy="215900"/>
          </a:xfrm>
          <a:prstGeom prst="rect">
            <a:avLst/>
          </a:prstGeom>
          <a:noFill/>
        </p:spPr>
      </p:pic>
      <p:pic>
        <p:nvPicPr>
          <p:cNvPr id="187405" name="Picture 13" descr="audio-small">
            <a:hlinkClick r:id="" action="ppaction://noaction">
              <a:snd r:embed="rId7" name="Pro_Pg449_03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0" y="2806700"/>
            <a:ext cx="228600" cy="215900"/>
          </a:xfrm>
          <a:prstGeom prst="rect">
            <a:avLst/>
          </a:prstGeom>
          <a:noFill/>
        </p:spPr>
      </p:pic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622300" y="3937000"/>
            <a:ext cx="748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2. </a:t>
            </a:r>
            <a:r>
              <a:rPr lang="en-US" sz="2400" b="0">
                <a:solidFill>
                  <a:schemeClr val="bg1"/>
                </a:solidFill>
              </a:rPr>
              <a:t>The sound </a:t>
            </a:r>
            <a:r>
              <a:rPr lang="en-US" sz="2400">
                <a:solidFill>
                  <a:srgbClr val="FFCC00"/>
                </a:solidFill>
              </a:rPr>
              <a:t>/ü/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b="0">
                <a:solidFill>
                  <a:schemeClr val="bg1"/>
                </a:solidFill>
              </a:rPr>
              <a:t>also occurs in combination with other</a:t>
            </a:r>
          </a:p>
          <a:p>
            <a:r>
              <a:rPr lang="en-US" sz="2400" b="0">
                <a:solidFill>
                  <a:schemeClr val="bg1"/>
                </a:solidFill>
              </a:rPr>
              <a:t>    vowels. Repeat the following words. </a:t>
            </a: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2643188" y="4953000"/>
            <a:ext cx="192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aujourd’hui</a:t>
            </a:r>
            <a:r>
              <a:rPr lang="en-US" sz="2400" b="0">
                <a:solidFill>
                  <a:schemeClr val="bg1"/>
                </a:solidFill>
              </a:rPr>
              <a:t> </a:t>
            </a:r>
            <a:endParaRPr lang="fr-FR" sz="2400" b="0">
              <a:solidFill>
                <a:schemeClr val="bg1"/>
              </a:solidFill>
            </a:endParaRPr>
          </a:p>
        </p:txBody>
      </p:sp>
      <p:pic>
        <p:nvPicPr>
          <p:cNvPr id="187408" name="Picture 16" descr="audio-small">
            <a:hlinkClick r:id="" action="ppaction://noaction">
              <a:snd r:embed="rId8" name="Pro_Pg449_06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070475"/>
            <a:ext cx="228600" cy="215900"/>
          </a:xfrm>
          <a:prstGeom prst="rect">
            <a:avLst/>
          </a:prstGeom>
          <a:noFill/>
        </p:spPr>
      </p:pic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990600" y="1143000"/>
            <a:ext cx="176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Le son </a:t>
            </a:r>
            <a:r>
              <a:rPr lang="en-US">
                <a:solidFill>
                  <a:srgbClr val="FFCC00"/>
                </a:solidFill>
              </a:rPr>
              <a:t>/ü/</a:t>
            </a:r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5260975" y="49530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je suis</a:t>
            </a:r>
            <a:r>
              <a:rPr lang="fr-FR" sz="24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7411" name="Picture 19" descr="audio-small">
            <a:hlinkClick r:id="" action="ppaction://noaction">
              <a:snd r:embed="rId9" name="Pro_Pg449_07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188" y="5070475"/>
            <a:ext cx="2286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/>
      <p:bldP spid="187397" grpId="0"/>
      <p:bldP spid="187398" grpId="0"/>
      <p:bldP spid="187399" grpId="0"/>
      <p:bldP spid="187400" grpId="0"/>
      <p:bldP spid="187406" grpId="0"/>
      <p:bldP spid="187407" grpId="0"/>
      <p:bldP spid="1874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1828800" y="487363"/>
            <a:ext cx="2911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Prononciation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31825" y="1752600"/>
            <a:ext cx="782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fr-FR" sz="2400">
                <a:solidFill>
                  <a:schemeClr val="bg1"/>
                </a:solidFill>
              </a:rPr>
              <a:t>3. </a:t>
            </a:r>
            <a:r>
              <a:rPr lang="fr-FR" sz="2400" b="0">
                <a:solidFill>
                  <a:schemeClr val="bg1"/>
                </a:solidFill>
              </a:rPr>
              <a:t>Now repeat the following sentences.</a:t>
            </a: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990600" y="1143000"/>
            <a:ext cx="176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Le son </a:t>
            </a:r>
            <a:r>
              <a:rPr lang="en-US">
                <a:solidFill>
                  <a:srgbClr val="FFCC00"/>
                </a:solidFill>
              </a:rPr>
              <a:t>/ü/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371600" y="2484438"/>
            <a:ext cx="335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Tu as vu ces statues?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1371600" y="3041650"/>
            <a:ext cx="500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C’est une sculpture très connue?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1371600" y="3606800"/>
            <a:ext cx="588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Le musée est rue Sully depuis huit ans.</a:t>
            </a:r>
          </a:p>
        </p:txBody>
      </p:sp>
      <p:pic>
        <p:nvPicPr>
          <p:cNvPr id="186376" name="Picture 8" descr="audio-small">
            <a:hlinkClick r:id="" action="ppaction://noaction">
              <a:snd r:embed="rId2" name="Pro_Pg449_08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00" y="2616200"/>
            <a:ext cx="228600" cy="215900"/>
          </a:xfrm>
          <a:prstGeom prst="rect">
            <a:avLst/>
          </a:prstGeom>
          <a:noFill/>
        </p:spPr>
      </p:pic>
      <p:pic>
        <p:nvPicPr>
          <p:cNvPr id="186377" name="Picture 9" descr="audio-small">
            <a:hlinkClick r:id="" action="ppaction://noaction">
              <a:snd r:embed="rId4" name="Pro_Pg449_09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00" y="3149600"/>
            <a:ext cx="228600" cy="215900"/>
          </a:xfrm>
          <a:prstGeom prst="rect">
            <a:avLst/>
          </a:prstGeom>
          <a:noFill/>
        </p:spPr>
      </p:pic>
      <p:pic>
        <p:nvPicPr>
          <p:cNvPr id="186378" name="Picture 10" descr="audio-small">
            <a:hlinkClick r:id="" action="ppaction://noaction">
              <a:snd r:embed="rId5" name="Pro_Pg449_10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00" y="3733800"/>
            <a:ext cx="2286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/>
      <p:bldP spid="186374" grpId="0"/>
      <p:bldP spid="18637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251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On parle super bien!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cs typeface="Times New Roman" pitchFamily="18" charset="0"/>
              </a:rPr>
              <a:t>Tell all you can about this illustration.</a:t>
            </a:r>
          </a:p>
        </p:txBody>
      </p:sp>
      <p:pic>
        <p:nvPicPr>
          <p:cNvPr id="185348" name="Picture 4" descr="FR01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12800"/>
            <a:ext cx="3724275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2208213" y="363538"/>
            <a:ext cx="3589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  <a:cs typeface="Times New Roman" pitchFamily="18" charset="0"/>
              </a:rPr>
              <a:t>Picture Sequence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pitchFamily="18" charset="0"/>
              </a:rPr>
              <a:t>Use pictures from the image bank as cues to tell a story.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066800" y="2286000"/>
            <a:ext cx="2895600" cy="12954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4724400" y="2286000"/>
            <a:ext cx="2895600" cy="12954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1066800" y="4114800"/>
            <a:ext cx="2895600" cy="12954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4724400" y="4114800"/>
            <a:ext cx="2895600" cy="12954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84328" name="Picture 8" descr="HINT-FRENC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0"/>
            <a:ext cx="11049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4518025" y="2057400"/>
            <a:ext cx="426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movie theater, complex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685800" y="14986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Discussing a movie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915988" y="2071688"/>
            <a:ext cx="195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cinéma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915988" y="2597150"/>
            <a:ext cx="3354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salle de cinéma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915988" y="3209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un guichet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4521200" y="25908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movie theater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4525963" y="3200400"/>
            <a:ext cx="2662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ticket window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911225" y="3795713"/>
            <a:ext cx="173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une place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4541838" y="3786188"/>
            <a:ext cx="1274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seat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911225" y="4354513"/>
            <a:ext cx="218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séance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541838" y="4335463"/>
            <a:ext cx="1808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showing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4533900" y="4879975"/>
            <a:ext cx="2817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screen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914400" y="4906963"/>
            <a:ext cx="157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écran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301" grpId="0"/>
      <p:bldP spid="183302" grpId="0"/>
      <p:bldP spid="183303" grpId="0"/>
      <p:bldP spid="183304" grpId="0"/>
      <p:bldP spid="183305" grpId="0"/>
      <p:bldP spid="183306" grpId="0"/>
      <p:bldP spid="183307" grpId="0"/>
      <p:bldP spid="183308" grpId="0"/>
      <p:bldP spid="183309" grpId="0"/>
      <p:bldP spid="183310" grpId="0"/>
      <p:bldP spid="1833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685800" y="14605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Discussing a movie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914400" y="2025650"/>
            <a:ext cx="267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film comique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295400" y="2600325"/>
            <a:ext cx="131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policier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4737100" y="1981200"/>
            <a:ext cx="2751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comedy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5122863" y="2590800"/>
            <a:ext cx="289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detective film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1290638" y="3186113"/>
            <a:ext cx="161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d’horreur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5138738" y="3176588"/>
            <a:ext cx="2100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horror film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1292225" y="3744913"/>
            <a:ext cx="3025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de science-fiction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138738" y="3725863"/>
            <a:ext cx="3517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science-fiction film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1282700" y="4346575"/>
            <a:ext cx="2197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d’aventures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5138738" y="4352925"/>
            <a:ext cx="3103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an adventure film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1282700" y="4948238"/>
            <a:ext cx="161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d’amour</a:t>
            </a: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5138738" y="4948238"/>
            <a:ext cx="2112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love story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  <p:bldP spid="182276" grpId="0"/>
      <p:bldP spid="182277" grpId="0"/>
      <p:bldP spid="182278" grpId="0"/>
      <p:bldP spid="182279" grpId="0"/>
      <p:bldP spid="182280" grpId="0"/>
      <p:bldP spid="182281" grpId="0"/>
      <p:bldP spid="182282" grpId="0"/>
      <p:bldP spid="182283" grpId="0"/>
      <p:bldP spid="182284" grpId="0"/>
      <p:bldP spid="182285" grpId="0"/>
      <p:bldP spid="1822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685800" y="14605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Discussing a movie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914400" y="2101850"/>
            <a:ext cx="284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documentaire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14400" y="2700338"/>
            <a:ext cx="2779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dessin animé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5720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documentary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4576763" y="2690813"/>
            <a:ext cx="1735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cartoon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909638" y="3346450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étranger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4592638" y="3336925"/>
            <a:ext cx="1536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foreign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911225" y="3970338"/>
            <a:ext cx="145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en V.O.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4592638" y="3951288"/>
            <a:ext cx="3560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in the original version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901700" y="457993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doublé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4592638" y="4586288"/>
            <a:ext cx="1503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dubbed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  <p:bldP spid="181252" grpId="0"/>
      <p:bldP spid="181253" grpId="0"/>
      <p:bldP spid="181254" grpId="0"/>
      <p:bldP spid="181255" grpId="0"/>
      <p:bldP spid="181256" grpId="0"/>
      <p:bldP spid="181257" grpId="0"/>
      <p:bldP spid="181258" grpId="0"/>
      <p:bldP spid="181259" grpId="0"/>
      <p:bldP spid="1812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685800" y="148113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Discussing a movie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914400" y="2122488"/>
            <a:ext cx="3351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avec des sous-titres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914400" y="2720975"/>
            <a:ext cx="2125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jouer un film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4572000" y="207803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with subtitles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4576763" y="2711450"/>
            <a:ext cx="2814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show a movie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909638" y="3367088"/>
            <a:ext cx="262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louer une vidéo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4592638" y="3357563"/>
            <a:ext cx="249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rent a video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  <p:bldP spid="180228" grpId="0"/>
      <p:bldP spid="180229" grpId="0"/>
      <p:bldP spid="180230" grpId="0"/>
      <p:bldP spid="180231" grpId="0"/>
      <p:bldP spid="180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FR0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5565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498600" y="1531938"/>
            <a:ext cx="2012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2"/>
                </a:solidFill>
              </a:rPr>
              <a:t>Qu’est-ce que tu veux voir?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556000" y="2692400"/>
            <a:ext cx="11207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2"/>
                </a:solidFill>
                <a:cs typeface="Arial" pitchFamily="34" charset="0"/>
              </a:rPr>
              <a:t>Ç</a:t>
            </a:r>
            <a:r>
              <a:rPr lang="en-US" sz="1100">
                <a:solidFill>
                  <a:schemeClr val="tx2"/>
                </a:solidFill>
              </a:rPr>
              <a:t>a m’est </a:t>
            </a:r>
            <a:r>
              <a:rPr lang="en-US" sz="1100">
                <a:solidFill>
                  <a:schemeClr val="tx2"/>
                </a:solidFill>
                <a:cs typeface="Arial" pitchFamily="34" charset="0"/>
              </a:rPr>
              <a:t>é</a:t>
            </a:r>
            <a:r>
              <a:rPr lang="en-US" sz="1100">
                <a:solidFill>
                  <a:schemeClr val="tx2"/>
                </a:solidFill>
              </a:rPr>
              <a:t>gal.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4352925" y="1562100"/>
            <a:ext cx="2146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2"/>
                </a:solidFill>
                <a:cs typeface="Arial" pitchFamily="34" charset="0"/>
              </a:rPr>
              <a:t>Qu’est-ce qu’on joue au Rex?</a:t>
            </a: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891213" y="1801813"/>
            <a:ext cx="2451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  <a:cs typeface="Arial" pitchFamily="34" charset="0"/>
              </a:rPr>
              <a:t>Je ne sais pas. Regarde dans </a:t>
            </a:r>
            <a:r>
              <a:rPr lang="en-US" sz="1100" i="1">
                <a:solidFill>
                  <a:schemeClr val="tx2"/>
                </a:solidFill>
                <a:cs typeface="Arial" pitchFamily="34" charset="0"/>
              </a:rPr>
              <a:t>l’Officiel des Spectacles.</a:t>
            </a:r>
            <a:endParaRPr lang="en-US" sz="1100" i="1">
              <a:solidFill>
                <a:schemeClr val="tx2"/>
              </a:solidFill>
            </a:endParaRP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4559300" y="4387850"/>
            <a:ext cx="2139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2"/>
                </a:solidFill>
                <a:cs typeface="Arial" pitchFamily="34" charset="0"/>
              </a:rPr>
              <a:t>Les places coûtent combien</a:t>
            </a:r>
            <a:r>
              <a:rPr lang="en-US" sz="110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222216" name="Picture 8" descr="audio-small">
            <a:hlinkClick r:id="" action="ppaction://noaction">
              <a:snd r:embed="rId3" name="19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775" y="1552575"/>
            <a:ext cx="228600" cy="215900"/>
          </a:xfrm>
          <a:prstGeom prst="rect">
            <a:avLst/>
          </a:prstGeom>
          <a:noFill/>
        </p:spPr>
      </p:pic>
      <p:pic>
        <p:nvPicPr>
          <p:cNvPr id="222217" name="Picture 9" descr="audio-small">
            <a:hlinkClick r:id="" action="ppaction://noaction">
              <a:snd r:embed="rId5" name="21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3" y="1604963"/>
            <a:ext cx="228600" cy="215900"/>
          </a:xfrm>
          <a:prstGeom prst="rect">
            <a:avLst/>
          </a:prstGeom>
          <a:noFill/>
        </p:spPr>
      </p:pic>
      <p:pic>
        <p:nvPicPr>
          <p:cNvPr id="222218" name="Picture 10" descr="audio-small">
            <a:hlinkClick r:id="" action="ppaction://noaction">
              <a:snd r:embed="rId6" name="20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738" y="2722563"/>
            <a:ext cx="228600" cy="215900"/>
          </a:xfrm>
          <a:prstGeom prst="rect">
            <a:avLst/>
          </a:prstGeom>
          <a:noFill/>
        </p:spPr>
      </p:pic>
      <p:pic>
        <p:nvPicPr>
          <p:cNvPr id="222219" name="Picture 11" descr="audio-small">
            <a:hlinkClick r:id="" action="ppaction://noaction">
              <a:snd r:embed="rId7" name="2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0538" y="4389438"/>
            <a:ext cx="228600" cy="215900"/>
          </a:xfrm>
          <a:prstGeom prst="rect">
            <a:avLst/>
          </a:prstGeom>
          <a:noFill/>
        </p:spPr>
      </p:pic>
      <p:pic>
        <p:nvPicPr>
          <p:cNvPr id="222220" name="Picture 12" descr="audio-small">
            <a:hlinkClick r:id="" action="ppaction://noaction">
              <a:snd r:embed="rId8" name="22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188" y="2003425"/>
            <a:ext cx="228600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/>
      <p:bldP spid="222212" grpId="0"/>
      <p:bldP spid="222213" grpId="0"/>
      <p:bldP spid="222214" grpId="0"/>
      <p:bldP spid="2222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85800" y="150495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play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919163" y="2241550"/>
            <a:ext cx="178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théâtre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919163" y="2854325"/>
            <a:ext cx="173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pièce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919163" y="3479800"/>
            <a:ext cx="2738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acteur,</a:t>
            </a:r>
          </a:p>
          <a:p>
            <a:r>
              <a:rPr lang="fr-FR" b="0">
                <a:solidFill>
                  <a:schemeClr val="bg1"/>
                </a:solidFill>
              </a:rPr>
              <a:t>   une actrice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4672013" y="2238375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theater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4673600" y="2879725"/>
            <a:ext cx="1135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play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4668838" y="3508375"/>
            <a:ext cx="331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an actor, an actress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906463" y="4540250"/>
            <a:ext cx="2817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chanteur,</a:t>
            </a:r>
          </a:p>
          <a:p>
            <a:r>
              <a:rPr lang="fr-FR" b="0">
                <a:solidFill>
                  <a:schemeClr val="bg1"/>
                </a:solidFill>
              </a:rPr>
              <a:t>   une chanteuse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4668838" y="4527550"/>
            <a:ext cx="1452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singer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4" grpId="0"/>
      <p:bldP spid="179205" grpId="0"/>
      <p:bldP spid="179206" grpId="0"/>
      <p:bldP spid="179207" grpId="0"/>
      <p:bldP spid="179208" grpId="0"/>
      <p:bldP spid="179209" grpId="0"/>
      <p:bldP spid="1792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play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19163" y="2260600"/>
            <a:ext cx="2719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danseur,</a:t>
            </a:r>
          </a:p>
          <a:p>
            <a:r>
              <a:rPr lang="fr-FR" b="0">
                <a:solidFill>
                  <a:schemeClr val="bg1"/>
                </a:solidFill>
              </a:rPr>
              <a:t>   une danseuse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919163" y="3314700"/>
            <a:ext cx="1976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scène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672013" y="2257425"/>
            <a:ext cx="157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dancer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4668838" y="3302000"/>
            <a:ext cx="1431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scene</a:t>
            </a: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906463" y="3951288"/>
            <a:ext cx="135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acte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4668838" y="3937000"/>
            <a:ext cx="1154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an act</a:t>
            </a: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903288" y="4586288"/>
            <a:ext cx="2166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tragédie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4660900" y="4573588"/>
            <a:ext cx="167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tragedy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0" grpId="0"/>
      <p:bldP spid="178181" grpId="0"/>
      <p:bldP spid="178182" grpId="0"/>
      <p:bldP spid="178183" grpId="0"/>
      <p:bldP spid="178184" grpId="0"/>
      <p:bldP spid="178185" grpId="0"/>
      <p:bldP spid="17818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685800" y="14620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play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919163" y="2198688"/>
            <a:ext cx="222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comédie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919163" y="2833688"/>
            <a:ext cx="1976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drame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4672013" y="2195513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comedy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4668838" y="2833688"/>
            <a:ext cx="149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drama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906463" y="3470275"/>
            <a:ext cx="2938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monter une pièce</a:t>
            </a:r>
            <a:endParaRPr lang="fr-FR" b="0">
              <a:solidFill>
                <a:schemeClr val="bg1"/>
              </a:solidFill>
            </a:endParaRP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4668838" y="3468688"/>
            <a:ext cx="2619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put on a play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903288" y="4105275"/>
            <a:ext cx="1373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chanter</a:t>
            </a:r>
            <a:endParaRPr lang="fr-FR" b="0">
              <a:solidFill>
                <a:schemeClr val="bg1"/>
              </a:solidFill>
            </a:endParaRP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4660900" y="4105275"/>
            <a:ext cx="1233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sing</a:t>
            </a: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901700" y="4738688"/>
            <a:ext cx="1274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danser</a:t>
            </a:r>
            <a:endParaRPr lang="fr-FR" b="0">
              <a:solidFill>
                <a:schemeClr val="bg1"/>
              </a:solidFill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4660900" y="4738688"/>
            <a:ext cx="155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dance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56" grpId="0"/>
      <p:bldP spid="177157" grpId="0"/>
      <p:bldP spid="177158" grpId="0"/>
      <p:bldP spid="177159" grpId="0"/>
      <p:bldP spid="177160" grpId="0"/>
      <p:bldP spid="177161" grpId="0"/>
      <p:bldP spid="177162" grpId="0"/>
      <p:bldP spid="177163" grpId="0"/>
      <p:bldP spid="17716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685800" y="15113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museum visit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572000" y="2173288"/>
            <a:ext cx="1847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museum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914400" y="218757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musée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914400" y="2835275"/>
            <a:ext cx="2482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exposition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900113" y="3449638"/>
            <a:ext cx="2147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tableau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4572000" y="2819400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an exhibit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4572000" y="3470275"/>
            <a:ext cx="173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painting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900113" y="4084638"/>
            <a:ext cx="2528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sculpture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4572000" y="4095750"/>
            <a:ext cx="192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sculpture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901700" y="4727575"/>
            <a:ext cx="199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statue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4573588" y="4738688"/>
            <a:ext cx="145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statue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7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6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6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6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6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76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4" grpId="0"/>
      <p:bldP spid="176137" grpId="0"/>
      <p:bldP spid="1761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museum visit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419600" y="2184400"/>
            <a:ext cx="214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work of art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914400" y="219868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</a:t>
            </a:r>
            <a:r>
              <a:rPr lang="en-US" b="0">
                <a:solidFill>
                  <a:schemeClr val="bg1"/>
                </a:solidFill>
                <a:cs typeface="Arial" pitchFamily="34" charset="0"/>
              </a:rPr>
              <a:t>œ</a:t>
            </a:r>
            <a:r>
              <a:rPr lang="fr-FR" b="0">
                <a:solidFill>
                  <a:schemeClr val="bg1"/>
                </a:solidFill>
              </a:rPr>
              <a:t>uvre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901700" y="3324225"/>
            <a:ext cx="2298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un(e) peintre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4421188" y="3335338"/>
            <a:ext cx="157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painter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901700" y="3930650"/>
            <a:ext cx="2298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sculpteur  </a:t>
            </a:r>
          </a:p>
          <a:p>
            <a:r>
              <a:rPr lang="fr-FR" b="0">
                <a:solidFill>
                  <a:schemeClr val="bg1"/>
                </a:solidFill>
              </a:rPr>
              <a:t>    </a:t>
            </a:r>
            <a:r>
              <a:rPr lang="fr-FR" b="0" i="1">
                <a:solidFill>
                  <a:schemeClr val="bg1"/>
                </a:solidFill>
              </a:rPr>
              <a:t>(m. et f.)</a:t>
            </a:r>
            <a:endParaRPr lang="en-US" b="0" i="1">
              <a:solidFill>
                <a:schemeClr val="bg1"/>
              </a:solidFill>
            </a:endParaRPr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4421188" y="3941763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sculptor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4419600" y="2743200"/>
            <a:ext cx="173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painting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914400" y="27574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</a:t>
            </a:r>
            <a:r>
              <a:rPr lang="en-US" b="0">
                <a:solidFill>
                  <a:schemeClr val="bg1"/>
                </a:solidFill>
                <a:cs typeface="Arial" pitchFamily="34" charset="0"/>
              </a:rPr>
              <a:t>peinture</a:t>
            </a:r>
            <a:endParaRPr lang="en-US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175111" grpId="0"/>
      <p:bldP spid="175113" grpId="0"/>
      <p:bldP spid="1751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685800" y="1476375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Other useful words and expressions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931863" y="2133600"/>
            <a:ext cx="1912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connaître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931863" y="2759075"/>
            <a:ext cx="1303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savoir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938213" y="3857625"/>
            <a:ext cx="129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ouvert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973513" y="2759075"/>
            <a:ext cx="3722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know (information),   </a:t>
            </a:r>
          </a:p>
          <a:p>
            <a:r>
              <a:rPr lang="en-US" b="0" i="1">
                <a:solidFill>
                  <a:schemeClr val="bg1"/>
                </a:solidFill>
              </a:rPr>
              <a:t>   to know how to</a:t>
            </a:r>
            <a:endParaRPr lang="en-US" b="0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3962400" y="21383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know</a:t>
            </a:r>
            <a:endParaRPr lang="en-US" b="0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3994150" y="3827463"/>
            <a:ext cx="1111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939800" y="45005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fermé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939800" y="51196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célèbre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3994150" y="445135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closed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3994150" y="5095875"/>
            <a:ext cx="1416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famous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  <p:bldP spid="174086" grpId="0"/>
      <p:bldP spid="174087" grpId="0"/>
      <p:bldP spid="174088" grpId="0"/>
      <p:bldP spid="174091" grpId="0"/>
      <p:bldP spid="17409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685800" y="1512888"/>
            <a:ext cx="586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Other useful words and expressions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931863" y="2170113"/>
            <a:ext cx="1277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connu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931863" y="2808288"/>
            <a:ext cx="896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sauf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938213" y="3443288"/>
            <a:ext cx="2566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ça (m’)est égal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3973513" y="2795588"/>
            <a:ext cx="3722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except</a:t>
            </a:r>
            <a:endParaRPr lang="en-US" b="0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3962400" y="2174875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well-known, famous</a:t>
            </a:r>
            <a:endParaRPr lang="en-US" b="0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3994150" y="3425825"/>
            <a:ext cx="2940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it doesn’t matter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(French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–English)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2" grpId="0"/>
      <p:bldP spid="173063" grpId="0"/>
      <p:bldP spid="1730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914400" y="2057400"/>
            <a:ext cx="426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movie theater, complex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685800" y="14986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Discussing a movie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5332413" y="2071688"/>
            <a:ext cx="195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cinéma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5332413" y="2597150"/>
            <a:ext cx="3354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salle de cinéma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5332413" y="3209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un guichet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917575" y="25908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movie theater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922338" y="3200400"/>
            <a:ext cx="2662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ticket window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5327650" y="3795713"/>
            <a:ext cx="173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une place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938213" y="3786188"/>
            <a:ext cx="1274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seat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5327650" y="4354513"/>
            <a:ext cx="218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séance</a:t>
            </a: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938213" y="4335463"/>
            <a:ext cx="1808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showing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930275" y="4879975"/>
            <a:ext cx="2817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screen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5330825" y="4906963"/>
            <a:ext cx="157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écran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7" grpId="0"/>
      <p:bldP spid="172038" grpId="0"/>
      <p:bldP spid="172039" grpId="0"/>
      <p:bldP spid="172040" grpId="0"/>
      <p:bldP spid="172041" grpId="0"/>
      <p:bldP spid="172042" grpId="0"/>
      <p:bldP spid="172043" grpId="0"/>
      <p:bldP spid="172044" grpId="0"/>
      <p:bldP spid="172045" grpId="0"/>
      <p:bldP spid="172046" grpId="0"/>
      <p:bldP spid="17204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685800" y="14605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Discussing a movie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953000" y="2044700"/>
            <a:ext cx="267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film comique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5334000" y="2619375"/>
            <a:ext cx="131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policier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919163" y="2000250"/>
            <a:ext cx="2751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comedy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304925" y="2609850"/>
            <a:ext cx="289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detective film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5329238" y="3205163"/>
            <a:ext cx="161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d’horreur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1320800" y="3195638"/>
            <a:ext cx="218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horror film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5330825" y="3763963"/>
            <a:ext cx="3025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de science-fiction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1320800" y="3744913"/>
            <a:ext cx="3517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science-fiction film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5321300" y="4365625"/>
            <a:ext cx="2197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d’aventures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1320800" y="4371975"/>
            <a:ext cx="3103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an adventure film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5321300" y="4967288"/>
            <a:ext cx="161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d’amour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1320800" y="4967288"/>
            <a:ext cx="2112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love story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  <p:bldP spid="171012" grpId="0"/>
      <p:bldP spid="171013" grpId="0"/>
      <p:bldP spid="171014" grpId="0"/>
      <p:bldP spid="171015" grpId="0"/>
      <p:bldP spid="171016" grpId="0"/>
      <p:bldP spid="171017" grpId="0"/>
      <p:bldP spid="171018" grpId="0"/>
      <p:bldP spid="171019" grpId="0"/>
      <p:bldP spid="171020" grpId="0"/>
      <p:bldP spid="171021" grpId="0"/>
      <p:bldP spid="1710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685800" y="14605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Discussing a movie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5118100" y="2101850"/>
            <a:ext cx="284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documentaire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5118100" y="2700338"/>
            <a:ext cx="2779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dessin animé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documentary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919163" y="2690813"/>
            <a:ext cx="1735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cartoon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5113338" y="3346450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étranger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935038" y="3336925"/>
            <a:ext cx="1536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foreign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5114925" y="3970338"/>
            <a:ext cx="145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en V.O.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935038" y="3951288"/>
            <a:ext cx="3560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in the original version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5105400" y="457993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doublé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935038" y="4586288"/>
            <a:ext cx="1503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dubbed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  <p:bldP spid="169988" grpId="0"/>
      <p:bldP spid="169989" grpId="0"/>
      <p:bldP spid="169990" grpId="0"/>
      <p:bldP spid="169991" grpId="0"/>
      <p:bldP spid="169992" grpId="0"/>
      <p:bldP spid="169993" grpId="0"/>
      <p:bldP spid="169994" grpId="0"/>
      <p:bldP spid="169995" grpId="0"/>
      <p:bldP spid="1699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FR01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1981200" cy="1412875"/>
          </a:xfrm>
          <a:prstGeom prst="rect">
            <a:avLst/>
          </a:prstGeom>
          <a:noFill/>
        </p:spPr>
      </p:pic>
      <p:pic>
        <p:nvPicPr>
          <p:cNvPr id="221187" name="Picture 3" descr="FR01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0" y="1073150"/>
            <a:ext cx="1968500" cy="1406525"/>
          </a:xfrm>
          <a:prstGeom prst="rect">
            <a:avLst/>
          </a:prstGeom>
          <a:noFill/>
        </p:spPr>
      </p:pic>
      <p:pic>
        <p:nvPicPr>
          <p:cNvPr id="221188" name="Picture 4" descr="FR01-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082675"/>
            <a:ext cx="1981200" cy="1395413"/>
          </a:xfrm>
          <a:prstGeom prst="rect">
            <a:avLst/>
          </a:prstGeom>
          <a:noFill/>
        </p:spPr>
      </p:pic>
      <p:pic>
        <p:nvPicPr>
          <p:cNvPr id="221189" name="Picture 5" descr="FR01-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3346450"/>
            <a:ext cx="1955800" cy="1377950"/>
          </a:xfrm>
          <a:prstGeom prst="rect">
            <a:avLst/>
          </a:prstGeom>
          <a:noFill/>
        </p:spPr>
      </p:pic>
      <p:pic>
        <p:nvPicPr>
          <p:cNvPr id="221190" name="Picture 6" descr="FR01-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8100" y="3360738"/>
            <a:ext cx="1917700" cy="1350962"/>
          </a:xfrm>
          <a:prstGeom prst="rect">
            <a:avLst/>
          </a:prstGeom>
          <a:noFill/>
        </p:spPr>
      </p:pic>
      <p:pic>
        <p:nvPicPr>
          <p:cNvPr id="221191" name="Picture 7" descr="FR01-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2800" y="3360738"/>
            <a:ext cx="1917700" cy="1350962"/>
          </a:xfrm>
          <a:prstGeom prst="rect">
            <a:avLst/>
          </a:prstGeom>
          <a:noFill/>
        </p:spPr>
      </p:pic>
      <p:pic>
        <p:nvPicPr>
          <p:cNvPr id="221192" name="Picture 8" descr="FR01-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2900" y="3349625"/>
            <a:ext cx="1917700" cy="1349375"/>
          </a:xfrm>
          <a:prstGeom prst="rect">
            <a:avLst/>
          </a:prstGeom>
          <a:noFill/>
        </p:spPr>
      </p:pic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1397000" y="2601913"/>
            <a:ext cx="1776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un dessin anim</a:t>
            </a:r>
            <a:r>
              <a:rPr lang="en-US" sz="1600">
                <a:solidFill>
                  <a:schemeClr val="bg1"/>
                </a:solidFill>
                <a:cs typeface="Arial" pitchFamily="34" charset="0"/>
              </a:rPr>
              <a:t>é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3471863" y="2603500"/>
            <a:ext cx="1820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un documentaire</a:t>
            </a:r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5634038" y="2586038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un film de science-fiction</a:t>
            </a:r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417513" y="4838700"/>
            <a:ext cx="181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un film d’horreur</a:t>
            </a:r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2557463" y="4824413"/>
            <a:ext cx="1633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un film policier</a:t>
            </a:r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4557713" y="4824413"/>
            <a:ext cx="1711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un film d’amour</a:t>
            </a:r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6705600" y="4802188"/>
            <a:ext cx="1670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un film d’aventures</a:t>
            </a:r>
            <a:endParaRPr lang="en-US" sz="16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1200" name="Picture 16" descr="audio-small">
            <a:hlinkClick r:id="" action="ppaction://noaction">
              <a:snd r:embed="rId9" name="28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8963" y="26939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201" name="Picture 17" descr="audio-small">
            <a:hlinkClick r:id="" action="ppaction://noaction">
              <a:snd r:embed="rId11" name="27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67325" y="26987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202" name="Picture 18" descr="audio-small">
            <a:hlinkClick r:id="" action="ppaction://noaction">
              <a:snd r:embed="rId12" name="24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8538" y="29083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203" name="Picture 19" descr="audio-small">
            <a:hlinkClick r:id="" action="ppaction://noaction">
              <a:snd r:embed="rId13" name="25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4918075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204" name="Picture 20" descr="audio-small">
            <a:hlinkClick r:id="" action="ppaction://noaction">
              <a:snd r:embed="rId14" name="26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71950" y="4919663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205" name="Picture 21" descr="audio-small">
            <a:hlinkClick r:id="" action="ppaction://noaction">
              <a:snd r:embed="rId15" name="29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2525" y="48910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206" name="Picture 22" descr="audio-small">
            <a:hlinkClick r:id="" action="ppaction://noaction">
              <a:snd r:embed="rId16" name="30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6425" y="51181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3" grpId="0"/>
      <p:bldP spid="221194" grpId="0"/>
      <p:bldP spid="221195" grpId="0"/>
      <p:bldP spid="221196" grpId="0"/>
      <p:bldP spid="221197" grpId="0"/>
      <p:bldP spid="221198" grpId="0"/>
      <p:bldP spid="2211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685800" y="146843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Discussing a movie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652963" y="2274888"/>
            <a:ext cx="3351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avec des sous-titres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4652963" y="2873375"/>
            <a:ext cx="2125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jouer un film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914400" y="223043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with subtitles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919163" y="2863850"/>
            <a:ext cx="2814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show a movie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4648200" y="3519488"/>
            <a:ext cx="262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louer une vidéo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935038" y="3509963"/>
            <a:ext cx="249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rent a video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/>
      <p:bldP spid="168964" grpId="0"/>
      <p:bldP spid="168965" grpId="0"/>
      <p:bldP spid="168966" grpId="0"/>
      <p:bldP spid="168967" grpId="0"/>
      <p:bldP spid="16896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685800" y="150495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play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4965700" y="2241550"/>
            <a:ext cx="1789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théâtre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965700" y="2854325"/>
            <a:ext cx="173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pièce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4965700" y="3479800"/>
            <a:ext cx="2738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acteur,</a:t>
            </a:r>
          </a:p>
          <a:p>
            <a:r>
              <a:rPr lang="fr-FR" b="0">
                <a:solidFill>
                  <a:schemeClr val="bg1"/>
                </a:solidFill>
              </a:rPr>
              <a:t>   une actrice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917575" y="2238375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theater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919163" y="2879725"/>
            <a:ext cx="1135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play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914400" y="3508375"/>
            <a:ext cx="331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an actor, an actress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4953000" y="4540250"/>
            <a:ext cx="2817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chanteur,</a:t>
            </a:r>
          </a:p>
          <a:p>
            <a:r>
              <a:rPr lang="fr-FR" b="0">
                <a:solidFill>
                  <a:schemeClr val="bg1"/>
                </a:solidFill>
              </a:rPr>
              <a:t>   une chanteuse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914400" y="4527550"/>
            <a:ext cx="1452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singer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  <p:bldP spid="167940" grpId="0"/>
      <p:bldP spid="167941" grpId="0"/>
      <p:bldP spid="167942" grpId="0"/>
      <p:bldP spid="167943" grpId="0"/>
      <p:bldP spid="167944" grpId="0"/>
      <p:bldP spid="167945" grpId="0"/>
      <p:bldP spid="16794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play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3833813" y="2260600"/>
            <a:ext cx="2719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danseur,</a:t>
            </a:r>
          </a:p>
          <a:p>
            <a:r>
              <a:rPr lang="fr-FR" b="0">
                <a:solidFill>
                  <a:schemeClr val="bg1"/>
                </a:solidFill>
              </a:rPr>
              <a:t>   une danseuse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3833813" y="3314700"/>
            <a:ext cx="1976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scène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925513" y="2257425"/>
            <a:ext cx="157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dancer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922338" y="3302000"/>
            <a:ext cx="1431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scene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3821113" y="3951288"/>
            <a:ext cx="135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acte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922338" y="3937000"/>
            <a:ext cx="1154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an act</a:t>
            </a: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3817938" y="4586288"/>
            <a:ext cx="2166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tragédie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914400" y="4573588"/>
            <a:ext cx="167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tragedy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  <p:bldP spid="166916" grpId="0"/>
      <p:bldP spid="166917" grpId="0"/>
      <p:bldP spid="166918" grpId="0"/>
      <p:bldP spid="166919" grpId="0"/>
      <p:bldP spid="166920" grpId="0"/>
      <p:bldP spid="166921" grpId="0"/>
      <p:bldP spid="1669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685800" y="14620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play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4665663" y="2198688"/>
            <a:ext cx="222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comédie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665663" y="2833688"/>
            <a:ext cx="1976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drame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925513" y="2195513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comedy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922338" y="2833688"/>
            <a:ext cx="149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drama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4652963" y="3470275"/>
            <a:ext cx="2938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monter une pièce</a:t>
            </a:r>
            <a:endParaRPr lang="fr-FR" b="0">
              <a:solidFill>
                <a:schemeClr val="bg1"/>
              </a:solidFill>
            </a:endParaRP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922338" y="3468688"/>
            <a:ext cx="2619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put on a play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4649788" y="4105275"/>
            <a:ext cx="1373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chanter</a:t>
            </a:r>
            <a:endParaRPr lang="fr-FR" b="0">
              <a:solidFill>
                <a:schemeClr val="bg1"/>
              </a:solidFill>
            </a:endParaRP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914400" y="4105275"/>
            <a:ext cx="1233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sing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4648200" y="4738688"/>
            <a:ext cx="1274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danser</a:t>
            </a:r>
            <a:endParaRPr lang="fr-FR" b="0">
              <a:solidFill>
                <a:schemeClr val="bg1"/>
              </a:solidFill>
            </a:endParaRP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914400" y="4738688"/>
            <a:ext cx="155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dance</a:t>
            </a: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  <p:bldP spid="165892" grpId="0"/>
      <p:bldP spid="165893" grpId="0"/>
      <p:bldP spid="165894" grpId="0"/>
      <p:bldP spid="165895" grpId="0"/>
      <p:bldP spid="165896" grpId="0"/>
      <p:bldP spid="165897" grpId="0"/>
      <p:bldP spid="165898" grpId="0"/>
      <p:bldP spid="165899" grpId="0"/>
      <p:bldP spid="16590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685800" y="15113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museum visit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927100" y="2173288"/>
            <a:ext cx="1847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museum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357688" y="218757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musée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4357688" y="2835275"/>
            <a:ext cx="2482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exposition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343400" y="3449638"/>
            <a:ext cx="419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tableau, </a:t>
            </a:r>
            <a:r>
              <a:rPr lang="en-US" b="0">
                <a:solidFill>
                  <a:schemeClr val="bg1"/>
                </a:solidFill>
              </a:rPr>
              <a:t>une peinture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927100" y="2819400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an exhibit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927100" y="3470275"/>
            <a:ext cx="173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painting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4343400" y="4084638"/>
            <a:ext cx="2528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sculpture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927100" y="4095750"/>
            <a:ext cx="192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sculpture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4344988" y="4727575"/>
            <a:ext cx="199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statue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928688" y="4738688"/>
            <a:ext cx="145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statue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  <p:bldP spid="164870" grpId="0"/>
      <p:bldP spid="164873" grpId="0"/>
      <p:bldP spid="16487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rgbClr val="FFCC00"/>
                </a:solidFill>
              </a:rPr>
              <a:t>Describing a museum visit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214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work of art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876800" y="214788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</a:t>
            </a:r>
            <a:r>
              <a:rPr lang="en-US" b="0">
                <a:solidFill>
                  <a:schemeClr val="bg1"/>
                </a:solidFill>
                <a:cs typeface="Arial" pitchFamily="34" charset="0"/>
              </a:rPr>
              <a:t>œ</a:t>
            </a:r>
            <a:r>
              <a:rPr lang="fr-FR" b="0">
                <a:solidFill>
                  <a:schemeClr val="bg1"/>
                </a:solidFill>
              </a:rPr>
              <a:t>uvre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4864100" y="3292475"/>
            <a:ext cx="2298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un(e) peintre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915988" y="3275013"/>
            <a:ext cx="157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painter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4864100" y="3854450"/>
            <a:ext cx="2298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 sculpteur </a:t>
            </a:r>
          </a:p>
          <a:p>
            <a:r>
              <a:rPr lang="fr-FR" b="0">
                <a:solidFill>
                  <a:schemeClr val="bg1"/>
                </a:solidFill>
              </a:rPr>
              <a:t>    </a:t>
            </a:r>
            <a:r>
              <a:rPr lang="fr-FR" b="0" i="1">
                <a:solidFill>
                  <a:schemeClr val="bg1"/>
                </a:solidFill>
              </a:rPr>
              <a:t>(m. et f.)</a:t>
            </a:r>
            <a:endParaRPr lang="en-US" b="0" i="1">
              <a:solidFill>
                <a:schemeClr val="bg1"/>
              </a:solidFill>
            </a:endParaRP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915988" y="3836988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sculptor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914400" y="2695575"/>
            <a:ext cx="173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a painting</a:t>
            </a:r>
            <a:endParaRPr lang="en-US" b="0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4876800" y="27098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une </a:t>
            </a:r>
            <a:r>
              <a:rPr lang="en-US" b="0">
                <a:solidFill>
                  <a:schemeClr val="bg1"/>
                </a:solidFill>
                <a:cs typeface="Arial" pitchFamily="34" charset="0"/>
              </a:rPr>
              <a:t>peinture</a:t>
            </a:r>
            <a:endParaRPr lang="en-US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3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  <p:bldP spid="163847" grpId="0"/>
      <p:bldP spid="163849" grpId="0"/>
      <p:bldP spid="16385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685800" y="1476375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Other useful words and expressions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868863" y="2105025"/>
            <a:ext cx="1912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connaître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868863" y="2701925"/>
            <a:ext cx="1303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savoir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875213" y="3771900"/>
            <a:ext cx="129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ouvert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925513" y="2701925"/>
            <a:ext cx="3722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know (information),   </a:t>
            </a:r>
          </a:p>
          <a:p>
            <a:r>
              <a:rPr lang="en-US" b="0" i="1">
                <a:solidFill>
                  <a:schemeClr val="bg1"/>
                </a:solidFill>
              </a:rPr>
              <a:t>   to know how to</a:t>
            </a:r>
            <a:endParaRPr lang="en-US" b="0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914400" y="210978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to know</a:t>
            </a:r>
            <a:endParaRPr lang="en-US" b="0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946150" y="3741738"/>
            <a:ext cx="1111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4876800" y="43862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fermé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4876800" y="4976813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célèbre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946150" y="433705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closed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946150" y="4953000"/>
            <a:ext cx="1416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famous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2" grpId="0"/>
      <p:bldP spid="162823" grpId="0"/>
      <p:bldP spid="162824" grpId="0"/>
      <p:bldP spid="162827" grpId="0"/>
      <p:bldP spid="16282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685800" y="1512888"/>
            <a:ext cx="586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FFCC00"/>
                </a:solidFill>
              </a:rPr>
              <a:t>Other useful words and expressions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818063" y="2170113"/>
            <a:ext cx="1277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connu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818063" y="2808288"/>
            <a:ext cx="896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0">
                <a:solidFill>
                  <a:schemeClr val="bg1"/>
                </a:solidFill>
              </a:rPr>
              <a:t>sauf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824413" y="3443288"/>
            <a:ext cx="2566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ça (m’)est égal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925513" y="2795588"/>
            <a:ext cx="3722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except</a:t>
            </a:r>
            <a:endParaRPr lang="en-US" b="0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914400" y="2174875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well-known, famous</a:t>
            </a:r>
            <a:endParaRPr lang="en-US" b="0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946150" y="3425825"/>
            <a:ext cx="2940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</a:rPr>
              <a:t>it doesn’t matter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1828800" y="487363"/>
            <a:ext cx="2484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CC00"/>
                </a:solidFill>
                <a:cs typeface="Times New Roman" pitchFamily="18" charset="0"/>
              </a:rPr>
              <a:t>Vocabulaire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1760538" y="942975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(English</a:t>
            </a:r>
            <a:r>
              <a:rPr lang="en-US" sz="2400">
                <a:solidFill>
                  <a:srgbClr val="FFCC00"/>
                </a:solidFill>
                <a:cs typeface="Arial" pitchFamily="34" charset="0"/>
              </a:rPr>
              <a:t>–French)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8" grpId="0"/>
      <p:bldP spid="161799" grpId="0"/>
      <p:bldP spid="16180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609600" y="1130300"/>
            <a:ext cx="7924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b="0">
                <a:solidFill>
                  <a:srgbClr val="FFCC00"/>
                </a:solidFill>
                <a:latin typeface="Times New Roman" pitchFamily="18" charset="0"/>
              </a:rPr>
              <a:t>To transfer images to your own PowerPoint</a:t>
            </a:r>
            <a:r>
              <a:rPr lang="en-US" sz="2400" b="0" baseline="30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2400" b="0">
                <a:solidFill>
                  <a:srgbClr val="FFCC00"/>
                </a:solidFill>
                <a:latin typeface="Times New Roman" pitchFamily="18" charset="0"/>
              </a:rPr>
              <a:t> follow the following steps: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0">
                <a:solidFill>
                  <a:srgbClr val="FFCC00"/>
                </a:solidFill>
                <a:latin typeface="Times New Roman" pitchFamily="18" charset="0"/>
              </a:rPr>
              <a:t> Open the “Resource” file within the chapter file from the CD-ROM disc. View the file in the “normal view” or “slide sorter view” mode. Go to slide #2. From here you can browse through the images. Once you find the image you want, follow these instructions. </a:t>
            </a:r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609600" y="3568700"/>
            <a:ext cx="7848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0">
                <a:solidFill>
                  <a:srgbClr val="FFCC00"/>
                </a:solidFill>
                <a:latin typeface="Times New Roman" pitchFamily="18" charset="0"/>
              </a:rPr>
              <a:t> Click once on the image.</a:t>
            </a:r>
          </a:p>
          <a:p>
            <a:pPr>
              <a:buFontTx/>
              <a:buChar char="•"/>
            </a:pPr>
            <a:r>
              <a:rPr lang="en-US" sz="2400" b="0">
                <a:solidFill>
                  <a:srgbClr val="FFCC00"/>
                </a:solidFill>
                <a:latin typeface="Times New Roman" pitchFamily="18" charset="0"/>
              </a:rPr>
              <a:t> Copy the image.</a:t>
            </a:r>
          </a:p>
          <a:p>
            <a:pPr>
              <a:buFontTx/>
              <a:buChar char="•"/>
            </a:pPr>
            <a:r>
              <a:rPr lang="en-US" sz="2400" b="0">
                <a:solidFill>
                  <a:srgbClr val="FFCC00"/>
                </a:solidFill>
                <a:latin typeface="Times New Roman" pitchFamily="18" charset="0"/>
              </a:rPr>
              <a:t> Go to your own PowerPoint</a:t>
            </a:r>
            <a:r>
              <a:rPr lang="en-US" sz="2400" b="0" baseline="30000">
                <a:solidFill>
                  <a:srgbClr val="FFCC00"/>
                </a:solidFill>
                <a:latin typeface="Times New Roman" pitchFamily="18" charset="0"/>
                <a:cs typeface="Arial" pitchFamily="34" charset="0"/>
              </a:rPr>
              <a:t>®</a:t>
            </a:r>
            <a:r>
              <a:rPr lang="en-US" sz="2400" b="0">
                <a:solidFill>
                  <a:srgbClr val="FFCC00"/>
                </a:solidFill>
                <a:latin typeface="Times New Roman" pitchFamily="18" charset="0"/>
                <a:cs typeface="Arial" pitchFamily="34" charset="0"/>
              </a:rPr>
              <a:t> document or the Picture </a:t>
            </a:r>
          </a:p>
          <a:p>
            <a:r>
              <a:rPr lang="en-US" sz="2400" b="0">
                <a:solidFill>
                  <a:srgbClr val="FFCC00"/>
                </a:solidFill>
                <a:latin typeface="Times New Roman" pitchFamily="18" charset="0"/>
                <a:cs typeface="Arial" pitchFamily="34" charset="0"/>
              </a:rPr>
              <a:t>   Sequence slide.</a:t>
            </a:r>
          </a:p>
          <a:p>
            <a:pPr>
              <a:buFontTx/>
              <a:buChar char="•"/>
            </a:pPr>
            <a:r>
              <a:rPr lang="en-US" sz="2400" b="0">
                <a:solidFill>
                  <a:srgbClr val="FFCC00"/>
                </a:solidFill>
                <a:latin typeface="Times New Roman" pitchFamily="18" charset="0"/>
                <a:cs typeface="Arial" pitchFamily="34" charset="0"/>
              </a:rPr>
              <a:t> Paste the image.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2057400" y="457200"/>
            <a:ext cx="46482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>
                <a:solidFill>
                  <a:srgbClr val="FFCC00"/>
                </a:solidFill>
                <a:latin typeface="Times" pitchFamily="18" charset="0"/>
              </a:rPr>
              <a:t>Transfer Images</a:t>
            </a:r>
            <a:endParaRPr lang="en-US" sz="3600" b="0">
              <a:solidFill>
                <a:srgbClr val="FFCC00"/>
              </a:solidFill>
              <a:latin typeface="Times" pitchFamily="18" charset="0"/>
            </a:endParaRPr>
          </a:p>
        </p:txBody>
      </p:sp>
      <p:pic>
        <p:nvPicPr>
          <p:cNvPr id="223246" name="Picture 14" descr="RETURN-FRENC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105400"/>
            <a:ext cx="10763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232025" y="2667000"/>
            <a:ext cx="477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bg1"/>
                </a:solidFill>
                <a:latin typeface="Times New Roman" pitchFamily="18" charset="0"/>
              </a:rPr>
              <a:t>End of Chapter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FR01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238250"/>
            <a:ext cx="6121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572000" y="134778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un film en vid</a:t>
            </a:r>
            <a:r>
              <a:rPr lang="en-US" sz="1800">
                <a:solidFill>
                  <a:schemeClr val="tx2"/>
                </a:solidFill>
                <a:cs typeface="Arial" pitchFamily="34" charset="0"/>
              </a:rPr>
              <a:t>é</a:t>
            </a:r>
            <a:r>
              <a:rPr lang="en-US" sz="180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048000" y="4205288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tx2"/>
                </a:solidFill>
              </a:rPr>
              <a:t>louer une vid</a:t>
            </a:r>
            <a:r>
              <a:rPr lang="en-US" sz="1800">
                <a:solidFill>
                  <a:schemeClr val="tx2"/>
                </a:solidFill>
                <a:cs typeface="Arial" pitchFamily="34" charset="0"/>
              </a:rPr>
              <a:t>é</a:t>
            </a:r>
            <a:r>
              <a:rPr lang="en-US" sz="1800">
                <a:solidFill>
                  <a:schemeClr val="tx2"/>
                </a:solidFill>
              </a:rPr>
              <a:t>o (un DVD)</a:t>
            </a:r>
          </a:p>
        </p:txBody>
      </p:sp>
      <p:pic>
        <p:nvPicPr>
          <p:cNvPr id="220165" name="Picture 5" descr="audio-small">
            <a:hlinkClick r:id="" action="ppaction://noaction">
              <a:snd r:embed="rId3" name="31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419225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66" name="Picture 6" descr="audio-small">
            <a:hlinkClick r:id="" action="ppaction://noaction">
              <a:snd r:embed="rId5" name="32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538" y="45720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/>
      <p:bldP spid="220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FR01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325" y="609600"/>
            <a:ext cx="35464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877050" y="798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chanter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6740525" y="132873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un chanteur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6600825" y="487838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une chanteuse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650875" y="1981200"/>
            <a:ext cx="407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On va monter </a:t>
            </a:r>
            <a:r>
              <a:rPr lang="en-US" sz="2000" i="1">
                <a:solidFill>
                  <a:schemeClr val="bg1"/>
                </a:solidFill>
              </a:rPr>
              <a:t>Rom</a:t>
            </a:r>
            <a:r>
              <a:rPr lang="en-US" sz="2000" i="1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2000" i="1">
                <a:solidFill>
                  <a:schemeClr val="bg1"/>
                </a:solidFill>
              </a:rPr>
              <a:t>o et Juliette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647700" y="2422525"/>
            <a:ext cx="361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C’est une pi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è</a:t>
            </a:r>
            <a:r>
              <a:rPr lang="en-US" sz="2000">
                <a:solidFill>
                  <a:schemeClr val="bg1"/>
                </a:solidFill>
              </a:rPr>
              <a:t>ce de th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éâ</a:t>
            </a:r>
            <a:r>
              <a:rPr lang="en-US" sz="2000">
                <a:solidFill>
                  <a:schemeClr val="bg1"/>
                </a:solidFill>
              </a:rPr>
              <a:t>tre en trois actes.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647700" y="3184525"/>
            <a:ext cx="361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Chaque acte a deux sc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è</a:t>
            </a:r>
            <a:r>
              <a:rPr lang="en-US" sz="2000">
                <a:solidFill>
                  <a:schemeClr val="bg1"/>
                </a:solidFill>
              </a:rPr>
              <a:t>nes.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660400" y="3641725"/>
            <a:ext cx="322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Entre deux actes, il y a un entracte.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660400" y="4403725"/>
            <a:ext cx="360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Rom</a:t>
            </a:r>
            <a:r>
              <a:rPr lang="en-US" sz="2000" i="1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2000" i="1">
                <a:solidFill>
                  <a:schemeClr val="bg1"/>
                </a:solidFill>
              </a:rPr>
              <a:t>o et Juliette</a:t>
            </a:r>
            <a:r>
              <a:rPr lang="en-US" sz="2000">
                <a:solidFill>
                  <a:schemeClr val="bg1"/>
                </a:solidFill>
              </a:rPr>
              <a:t> est aussi un ballet.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69925" y="1182688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Au th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éâ</a:t>
            </a:r>
            <a:r>
              <a:rPr lang="en-US" sz="2400">
                <a:solidFill>
                  <a:schemeClr val="bg1"/>
                </a:solidFill>
              </a:rPr>
              <a:t>tre</a:t>
            </a:r>
          </a:p>
        </p:txBody>
      </p:sp>
      <p:pic>
        <p:nvPicPr>
          <p:cNvPr id="219148" name="Picture 12" descr="audio-small">
            <a:hlinkClick r:id="" action="ppaction://noaction">
              <a:snd r:embed="rId3" name="39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8905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49" name="Picture 13" descr="audio-small">
            <a:hlinkClick r:id="" action="ppaction://noaction">
              <a:snd r:embed="rId5" name="40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963" y="14097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51" name="Picture 15" descr="audio-small">
            <a:hlinkClick r:id="" action="ppaction://noaction">
              <a:snd r:embed="rId6" name="3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0450" y="1338263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52" name="Picture 16" descr="audio-small">
            <a:hlinkClick r:id="" action="ppaction://noaction">
              <a:snd r:embed="rId7" name="34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701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53" name="Picture 17" descr="audio-small">
            <a:hlinkClick r:id="" action="ppaction://noaction">
              <a:snd r:embed="rId8" name="3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955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54" name="Picture 18" descr="audio-small">
            <a:hlinkClick r:id="" action="ppaction://noaction">
              <a:snd r:embed="rId9" name="36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5013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55" name="Picture 19" descr="audio-small">
            <a:hlinkClick r:id="" action="ppaction://noaction">
              <a:snd r:embed="rId10" name="37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401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56" name="Picture 20" descr="audio-small">
            <a:hlinkClick r:id="" action="ppaction://noaction">
              <a:snd r:embed="rId11" name="38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103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50" name="Picture 14" descr="audio-small">
            <a:hlinkClick r:id="" action="ppaction://noaction">
              <a:snd r:embed="rId12" name="41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900" y="4975225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/>
      <p:bldP spid="219140" grpId="0"/>
      <p:bldP spid="219141" grpId="0"/>
      <p:bldP spid="219142" grpId="0"/>
      <p:bldP spid="219143" grpId="0"/>
      <p:bldP spid="219144" grpId="0"/>
      <p:bldP spid="219145" grpId="0"/>
      <p:bldP spid="219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661988" y="12954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Voici quelques genres de pi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è</a:t>
            </a:r>
            <a:r>
              <a:rPr lang="en-US" sz="2000">
                <a:solidFill>
                  <a:schemeClr val="bg1"/>
                </a:solidFill>
              </a:rPr>
              <a:t>ces: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963613" y="1736725"/>
            <a:ext cx="170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une trag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2000">
                <a:solidFill>
                  <a:schemeClr val="bg1"/>
                </a:solidFill>
              </a:rPr>
              <a:t>die</a:t>
            </a:r>
          </a:p>
        </p:txBody>
      </p:sp>
      <p:pic>
        <p:nvPicPr>
          <p:cNvPr id="218116" name="Picture 4" descr="FR01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09600"/>
            <a:ext cx="3348038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963613" y="2133600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une com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2000">
                <a:solidFill>
                  <a:schemeClr val="bg1"/>
                </a:solidFill>
              </a:rPr>
              <a:t>die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963613" y="2552700"/>
            <a:ext cx="1398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un drame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963613" y="2955925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une com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en-US" sz="2000">
                <a:solidFill>
                  <a:schemeClr val="bg1"/>
                </a:solidFill>
              </a:rPr>
              <a:t>die musicale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5105400" y="8747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danser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64770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une danseuse </a:t>
            </a:r>
          </a:p>
        </p:txBody>
      </p:sp>
      <p:pic>
        <p:nvPicPr>
          <p:cNvPr id="218122" name="Picture 10" descr="audio-small">
            <a:hlinkClick r:id="" action="ppaction://noaction">
              <a:snd r:embed="rId3" name="42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99060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23" name="Picture 11" descr="audio-small">
            <a:hlinkClick r:id="" action="ppaction://noaction">
              <a:snd r:embed="rId5" name="4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4338" y="49037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24" name="Picture 12" descr="audio-small">
            <a:hlinkClick r:id="" action="ppaction://noaction">
              <a:snd r:embed="rId6" name="44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985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25" name="Picture 13" descr="audio-small">
            <a:hlinkClick r:id="" action="ppaction://noaction">
              <a:snd r:embed="rId7" name="45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" y="1827213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26" name="Picture 14" descr="audio-small">
            <a:hlinkClick r:id="" action="ppaction://noaction">
              <a:snd r:embed="rId8" name="46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3" y="2241550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27" name="Picture 15" descr="audio-small">
            <a:hlinkClick r:id="" action="ppaction://noaction">
              <a:snd r:embed="rId9" name="47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3" y="26558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28" name="Picture 16" descr="audio-small">
            <a:hlinkClick r:id="" action="ppaction://noaction">
              <a:snd r:embed="rId10" name="48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70225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  <p:bldP spid="218115" grpId="0"/>
      <p:bldP spid="218117" grpId="0"/>
      <p:bldP spid="218118" grpId="0"/>
      <p:bldP spid="218119" grpId="0"/>
      <p:bldP spid="218120" grpId="0"/>
      <p:bldP spid="2181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3134</Words>
  <Application>Microsoft Office PowerPoint</Application>
  <PresentationFormat>On-screen Show (4:3)</PresentationFormat>
  <Paragraphs>634</Paragraphs>
  <Slides>69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Times New Roman</vt:lpstr>
      <vt:lpstr/>
      <vt:lpstr>Times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Horizons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Cherie Hatton</dc:creator>
  <cp:lastModifiedBy>LCSD</cp:lastModifiedBy>
  <cp:revision>296</cp:revision>
  <dcterms:created xsi:type="dcterms:W3CDTF">2004-05-17T15:03:46Z</dcterms:created>
  <dcterms:modified xsi:type="dcterms:W3CDTF">2013-12-02T21:59:55Z</dcterms:modified>
</cp:coreProperties>
</file>