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72"/>
  </p:notesMasterIdLst>
  <p:sldIdLst>
    <p:sldId id="256" r:id="rId3"/>
    <p:sldId id="258" r:id="rId4"/>
    <p:sldId id="257" r:id="rId5"/>
    <p:sldId id="280" r:id="rId6"/>
    <p:sldId id="276" r:id="rId7"/>
    <p:sldId id="259" r:id="rId8"/>
    <p:sldId id="260" r:id="rId9"/>
    <p:sldId id="279" r:id="rId10"/>
    <p:sldId id="278" r:id="rId11"/>
    <p:sldId id="281" r:id="rId12"/>
    <p:sldId id="277" r:id="rId13"/>
    <p:sldId id="282" r:id="rId14"/>
    <p:sldId id="305" r:id="rId15"/>
    <p:sldId id="306" r:id="rId16"/>
    <p:sldId id="283" r:id="rId17"/>
    <p:sldId id="284" r:id="rId18"/>
    <p:sldId id="285" r:id="rId19"/>
    <p:sldId id="286" r:id="rId20"/>
    <p:sldId id="307" r:id="rId21"/>
    <p:sldId id="261" r:id="rId22"/>
    <p:sldId id="264" r:id="rId23"/>
    <p:sldId id="266" r:id="rId24"/>
    <p:sldId id="263" r:id="rId25"/>
    <p:sldId id="268" r:id="rId26"/>
    <p:sldId id="265" r:id="rId27"/>
    <p:sldId id="308" r:id="rId28"/>
    <p:sldId id="309" r:id="rId29"/>
    <p:sldId id="310" r:id="rId30"/>
    <p:sldId id="272" r:id="rId31"/>
    <p:sldId id="273" r:id="rId32"/>
    <p:sldId id="274" r:id="rId33"/>
    <p:sldId id="311" r:id="rId34"/>
    <p:sldId id="312" r:id="rId35"/>
    <p:sldId id="290" r:id="rId36"/>
    <p:sldId id="302" r:id="rId37"/>
    <p:sldId id="321" r:id="rId38"/>
    <p:sldId id="291" r:id="rId39"/>
    <p:sldId id="313" r:id="rId40"/>
    <p:sldId id="303" r:id="rId41"/>
    <p:sldId id="299" r:id="rId42"/>
    <p:sldId id="320" r:id="rId43"/>
    <p:sldId id="319" r:id="rId44"/>
    <p:sldId id="316" r:id="rId45"/>
    <p:sldId id="322" r:id="rId46"/>
    <p:sldId id="323" r:id="rId47"/>
    <p:sldId id="324" r:id="rId48"/>
    <p:sldId id="269" r:id="rId49"/>
    <p:sldId id="270" r:id="rId50"/>
    <p:sldId id="271" r:id="rId51"/>
    <p:sldId id="295" r:id="rId52"/>
    <p:sldId id="296" r:id="rId53"/>
    <p:sldId id="297" r:id="rId54"/>
    <p:sldId id="275" r:id="rId55"/>
    <p:sldId id="293" r:id="rId56"/>
    <p:sldId id="294" r:id="rId57"/>
    <p:sldId id="325" r:id="rId58"/>
    <p:sldId id="326" r:id="rId59"/>
    <p:sldId id="327" r:id="rId60"/>
    <p:sldId id="328" r:id="rId61"/>
    <p:sldId id="298" r:id="rId62"/>
    <p:sldId id="329" r:id="rId63"/>
    <p:sldId id="330" r:id="rId64"/>
    <p:sldId id="334" r:id="rId65"/>
    <p:sldId id="287" r:id="rId66"/>
    <p:sldId id="288" r:id="rId67"/>
    <p:sldId id="336" r:id="rId68"/>
    <p:sldId id="337" r:id="rId69"/>
    <p:sldId id="338" r:id="rId70"/>
    <p:sldId id="335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16" autoAdjust="0"/>
    <p:restoredTop sz="94660"/>
  </p:normalViewPr>
  <p:slideViewPr>
    <p:cSldViewPr>
      <p:cViewPr varScale="1">
        <p:scale>
          <a:sx n="20" d="100"/>
          <a:sy n="20" d="100"/>
        </p:scale>
        <p:origin x="129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DE55E-F7A6-4AAE-B9A8-4D9ECB232D8A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EA7AB-99C6-466B-9563-1309D833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62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A7AB-99C6-466B-9563-1309D833B6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97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4A64-8BEC-4095-8127-39CE5255618A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8835-590F-4A6E-B432-5DBF550C09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4A64-8BEC-4095-8127-39CE5255618A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8835-590F-4A6E-B432-5DBF550C09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4A64-8BEC-4095-8127-39CE5255618A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8835-590F-4A6E-B432-5DBF550C09F1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A189-D805-4F79-94E5-E095AD1ADC15}" type="datetimeFigureOut">
              <a:rPr lang="en-US" smtClean="0">
                <a:solidFill>
                  <a:srgbClr val="675E47"/>
                </a:solidFill>
              </a:rPr>
              <a:pPr/>
              <a:t>9/6/2014</a:t>
            </a:fld>
            <a:endParaRPr lang="en-US">
              <a:solidFill>
                <a:srgbClr val="675E4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75E4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6DD4F-9F64-4F5F-8749-0CFDD90A7122}" type="slidenum">
              <a:rPr lang="en-US" smtClean="0">
                <a:solidFill>
                  <a:srgbClr val="675E47"/>
                </a:solidFill>
              </a:rPr>
              <a:pPr/>
              <a:t>‹#›</a:t>
            </a:fld>
            <a:endParaRPr lang="en-US">
              <a:solidFill>
                <a:srgbClr val="675E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88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A189-D805-4F79-94E5-E095AD1ADC15}" type="datetimeFigureOut">
              <a:rPr lang="en-US" smtClean="0">
                <a:solidFill>
                  <a:srgbClr val="675E47"/>
                </a:solidFill>
              </a:rPr>
              <a:pPr/>
              <a:t>9/6/2014</a:t>
            </a:fld>
            <a:endParaRPr lang="en-US">
              <a:solidFill>
                <a:srgbClr val="675E4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75E4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6DD4F-9F64-4F5F-8749-0CFDD90A7122}" type="slidenum">
              <a:rPr lang="en-US" smtClean="0">
                <a:solidFill>
                  <a:srgbClr val="675E47"/>
                </a:solidFill>
              </a:rPr>
              <a:pPr/>
              <a:t>‹#›</a:t>
            </a:fld>
            <a:endParaRPr lang="en-US">
              <a:solidFill>
                <a:srgbClr val="675E4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9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F2B20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F2B20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F2B20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F2B20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F2B2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A189-D805-4F79-94E5-E095AD1ADC15}" type="datetimeFigureOut">
              <a:rPr lang="en-US" smtClean="0">
                <a:solidFill>
                  <a:srgbClr val="675E47"/>
                </a:solidFill>
              </a:rPr>
              <a:pPr/>
              <a:t>9/6/2014</a:t>
            </a:fld>
            <a:endParaRPr lang="en-US">
              <a:solidFill>
                <a:srgbClr val="675E4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75E4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6DD4F-9F64-4F5F-8749-0CFDD90A7122}" type="slidenum">
              <a:rPr lang="en-US" smtClean="0">
                <a:solidFill>
                  <a:srgbClr val="675E47"/>
                </a:solidFill>
              </a:rPr>
              <a:pPr/>
              <a:t>‹#›</a:t>
            </a:fld>
            <a:endParaRPr lang="en-US">
              <a:solidFill>
                <a:srgbClr val="675E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78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A189-D805-4F79-94E5-E095AD1ADC15}" type="datetimeFigureOut">
              <a:rPr lang="en-US" smtClean="0">
                <a:solidFill>
                  <a:srgbClr val="675E47"/>
                </a:solidFill>
              </a:rPr>
              <a:pPr/>
              <a:t>9/6/2014</a:t>
            </a:fld>
            <a:endParaRPr lang="en-US">
              <a:solidFill>
                <a:srgbClr val="675E4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75E4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6DD4F-9F64-4F5F-8749-0CFDD90A7122}" type="slidenum">
              <a:rPr lang="en-US" smtClean="0">
                <a:solidFill>
                  <a:srgbClr val="675E47"/>
                </a:solidFill>
              </a:rPr>
              <a:pPr/>
              <a:t>‹#›</a:t>
            </a:fld>
            <a:endParaRPr lang="en-US">
              <a:solidFill>
                <a:srgbClr val="675E4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21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A189-D805-4F79-94E5-E095AD1ADC15}" type="datetimeFigureOut">
              <a:rPr lang="en-US" smtClean="0">
                <a:solidFill>
                  <a:srgbClr val="675E47"/>
                </a:solidFill>
              </a:rPr>
              <a:pPr/>
              <a:t>9/6/2014</a:t>
            </a:fld>
            <a:endParaRPr lang="en-US">
              <a:solidFill>
                <a:srgbClr val="675E4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75E4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6DD4F-9F64-4F5F-8749-0CFDD90A7122}" type="slidenum">
              <a:rPr lang="en-US" smtClean="0">
                <a:solidFill>
                  <a:srgbClr val="675E47"/>
                </a:solidFill>
              </a:rPr>
              <a:pPr/>
              <a:t>‹#›</a:t>
            </a:fld>
            <a:endParaRPr lang="en-US">
              <a:solidFill>
                <a:srgbClr val="675E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274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A189-D805-4F79-94E5-E095AD1ADC15}" type="datetimeFigureOut">
              <a:rPr lang="en-US" smtClean="0">
                <a:solidFill>
                  <a:srgbClr val="675E47"/>
                </a:solidFill>
              </a:rPr>
              <a:pPr/>
              <a:t>9/6/2014</a:t>
            </a:fld>
            <a:endParaRPr lang="en-US">
              <a:solidFill>
                <a:srgbClr val="675E4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75E4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6DD4F-9F64-4F5F-8749-0CFDD90A7122}" type="slidenum">
              <a:rPr lang="en-US" smtClean="0">
                <a:solidFill>
                  <a:srgbClr val="675E47"/>
                </a:solidFill>
              </a:rPr>
              <a:pPr/>
              <a:t>‹#›</a:t>
            </a:fld>
            <a:endParaRPr lang="en-US">
              <a:solidFill>
                <a:srgbClr val="675E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34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A189-D805-4F79-94E5-E095AD1ADC15}" type="datetimeFigureOut">
              <a:rPr lang="en-US" smtClean="0">
                <a:solidFill>
                  <a:srgbClr val="675E47"/>
                </a:solidFill>
              </a:rPr>
              <a:pPr/>
              <a:t>9/6/2014</a:t>
            </a:fld>
            <a:endParaRPr lang="en-US">
              <a:solidFill>
                <a:srgbClr val="675E4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75E4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6DD4F-9F64-4F5F-8749-0CFDD90A7122}" type="slidenum">
              <a:rPr lang="en-US" smtClean="0">
                <a:solidFill>
                  <a:srgbClr val="675E47"/>
                </a:solidFill>
              </a:rPr>
              <a:pPr/>
              <a:t>‹#›</a:t>
            </a:fld>
            <a:endParaRPr lang="en-US">
              <a:solidFill>
                <a:srgbClr val="675E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54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A189-D805-4F79-94E5-E095AD1ADC15}" type="datetimeFigureOut">
              <a:rPr lang="en-US" smtClean="0">
                <a:solidFill>
                  <a:srgbClr val="675E47"/>
                </a:solidFill>
              </a:rPr>
              <a:pPr/>
              <a:t>9/6/2014</a:t>
            </a:fld>
            <a:endParaRPr lang="en-US">
              <a:solidFill>
                <a:srgbClr val="675E4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75E4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6DD4F-9F64-4F5F-8749-0CFDD90A7122}" type="slidenum">
              <a:rPr lang="en-US" smtClean="0">
                <a:solidFill>
                  <a:srgbClr val="675E47"/>
                </a:solidFill>
              </a:rPr>
              <a:pPr/>
              <a:t>‹#›</a:t>
            </a:fld>
            <a:endParaRPr lang="en-US">
              <a:solidFill>
                <a:srgbClr val="675E4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0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4A64-8BEC-4095-8127-39CE5255618A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8835-590F-4A6E-B432-5DBF550C09F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A189-D805-4F79-94E5-E095AD1ADC15}" type="datetimeFigureOut">
              <a:rPr lang="en-US" smtClean="0">
                <a:solidFill>
                  <a:srgbClr val="675E47"/>
                </a:solidFill>
              </a:rPr>
              <a:pPr/>
              <a:t>9/6/2014</a:t>
            </a:fld>
            <a:endParaRPr lang="en-US">
              <a:solidFill>
                <a:srgbClr val="675E4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75E4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6DD4F-9F64-4F5F-8749-0CFDD90A7122}" type="slidenum">
              <a:rPr lang="en-US" smtClean="0">
                <a:solidFill>
                  <a:srgbClr val="675E47"/>
                </a:solidFill>
              </a:rPr>
              <a:pPr/>
              <a:t>‹#›</a:t>
            </a:fld>
            <a:endParaRPr lang="en-US">
              <a:solidFill>
                <a:srgbClr val="675E4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69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A189-D805-4F79-94E5-E095AD1ADC15}" type="datetimeFigureOut">
              <a:rPr lang="en-US" smtClean="0">
                <a:solidFill>
                  <a:srgbClr val="675E47"/>
                </a:solidFill>
              </a:rPr>
              <a:pPr/>
              <a:t>9/6/2014</a:t>
            </a:fld>
            <a:endParaRPr lang="en-US">
              <a:solidFill>
                <a:srgbClr val="675E4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75E4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6DD4F-9F64-4F5F-8749-0CFDD90A7122}" type="slidenum">
              <a:rPr lang="en-US" smtClean="0">
                <a:solidFill>
                  <a:srgbClr val="675E47"/>
                </a:solidFill>
              </a:rPr>
              <a:pPr/>
              <a:t>‹#›</a:t>
            </a:fld>
            <a:endParaRPr lang="en-US">
              <a:solidFill>
                <a:srgbClr val="675E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066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A189-D805-4F79-94E5-E095AD1ADC15}" type="datetimeFigureOut">
              <a:rPr lang="en-US" smtClean="0">
                <a:solidFill>
                  <a:srgbClr val="675E47"/>
                </a:solidFill>
              </a:rPr>
              <a:pPr/>
              <a:t>9/6/2014</a:t>
            </a:fld>
            <a:endParaRPr lang="en-US">
              <a:solidFill>
                <a:srgbClr val="675E4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75E4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6DD4F-9F64-4F5F-8749-0CFDD90A7122}" type="slidenum">
              <a:rPr lang="en-US" smtClean="0">
                <a:solidFill>
                  <a:srgbClr val="675E47"/>
                </a:solidFill>
              </a:rPr>
              <a:pPr/>
              <a:t>‹#›</a:t>
            </a:fld>
            <a:endParaRPr lang="en-US">
              <a:solidFill>
                <a:srgbClr val="675E4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5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4A64-8BEC-4095-8127-39CE5255618A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8835-590F-4A6E-B432-5DBF550C09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4A64-8BEC-4095-8127-39CE5255618A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8835-590F-4A6E-B432-5DBF550C09F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4A64-8BEC-4095-8127-39CE5255618A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8835-590F-4A6E-B432-5DBF550C09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4A64-8BEC-4095-8127-39CE5255618A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8835-590F-4A6E-B432-5DBF550C09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4A64-8BEC-4095-8127-39CE5255618A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8835-590F-4A6E-B432-5DBF550C09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4A64-8BEC-4095-8127-39CE5255618A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8835-590F-4A6E-B432-5DBF550C09F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4A64-8BEC-4095-8127-39CE5255618A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8835-590F-4A6E-B432-5DBF550C09F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98D4A64-8BEC-4095-8127-39CE5255618A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A138835-590F-4A6E-B432-5DBF550C09F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13EA189-D805-4F79-94E5-E095AD1ADC15}" type="datetimeFigureOut">
              <a:rPr lang="en-US" smtClean="0">
                <a:solidFill>
                  <a:srgbClr val="675E47"/>
                </a:solidFill>
              </a:rPr>
              <a:pPr/>
              <a:t>9/6/2014</a:t>
            </a:fld>
            <a:endParaRPr lang="en-US">
              <a:solidFill>
                <a:srgbClr val="675E4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75E4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276DD4F-9F64-4F5F-8749-0CFDD90A7122}" type="slidenum">
              <a:rPr lang="en-US" smtClean="0">
                <a:solidFill>
                  <a:srgbClr val="675E47"/>
                </a:solidFill>
              </a:rPr>
              <a:pPr/>
              <a:t>‹#›</a:t>
            </a:fld>
            <a:endParaRPr lang="en-US">
              <a:solidFill>
                <a:srgbClr val="675E4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45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emf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Chapitres</a:t>
            </a:r>
            <a:r>
              <a:rPr lang="en-US" dirty="0" smtClean="0"/>
              <a:t> 8-9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L’aéroport</a:t>
            </a:r>
            <a:r>
              <a:rPr lang="en-US" dirty="0" smtClean="0"/>
              <a:t> et </a:t>
            </a:r>
            <a:r>
              <a:rPr lang="en-US" dirty="0" err="1" smtClean="0"/>
              <a:t>l’avion</a:t>
            </a:r>
            <a:endParaRPr lang="en-US" dirty="0" smtClean="0"/>
          </a:p>
          <a:p>
            <a:r>
              <a:rPr lang="en-US" dirty="0" smtClean="0"/>
              <a:t>&amp;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gare</a:t>
            </a:r>
            <a:r>
              <a:rPr lang="en-US" dirty="0" smtClean="0"/>
              <a:t> et le train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4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4" y="1219200"/>
            <a:ext cx="4391026" cy="97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Ch.8 </a:t>
            </a:r>
            <a:r>
              <a:rPr lang="en-US" dirty="0" err="1" smtClean="0"/>
              <a:t>Vocabulaire</a:t>
            </a:r>
            <a:r>
              <a:rPr lang="en-US" dirty="0" smtClean="0"/>
              <a:t> </a:t>
            </a:r>
            <a:r>
              <a:rPr lang="en-US" dirty="0"/>
              <a:t>Mots 1</a:t>
            </a:r>
            <a:r>
              <a:rPr lang="en-US" sz="2400" dirty="0"/>
              <a:t> (pp.260-263)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5686426" cy="126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37014" y="2405679"/>
            <a:ext cx="130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un </a:t>
            </a:r>
            <a:r>
              <a:rPr lang="en-US" sz="2400" b="1" dirty="0" err="1" smtClean="0"/>
              <a:t>avion</a:t>
            </a:r>
            <a:endParaRPr lang="en-US" sz="2400" b="1" dirty="0"/>
          </a:p>
        </p:txBody>
      </p:sp>
      <p:pic>
        <p:nvPicPr>
          <p:cNvPr id="6146" name="Picture 2" descr="http://2.bp.blogspot.com/-CuLeuSivt10/TpWXT_2wy4I/AAAAAAAAA-Y/2GhoE74G8Wg/s1600/The+Aeroplane+is+landing+on+its+Runway+Wallpa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76600"/>
            <a:ext cx="42672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191000" y="4900365"/>
            <a:ext cx="2369439" cy="0"/>
          </a:xfrm>
          <a:prstGeom prst="line">
            <a:avLst/>
          </a:prstGeom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79489" y="4645967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une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piste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4332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Ch.8 </a:t>
            </a:r>
            <a:r>
              <a:rPr lang="en-US" dirty="0" err="1" smtClean="0"/>
              <a:t>Vocabulaire</a:t>
            </a:r>
            <a:r>
              <a:rPr lang="en-US" dirty="0" smtClean="0"/>
              <a:t> </a:t>
            </a:r>
            <a:r>
              <a:rPr lang="en-US" dirty="0"/>
              <a:t>Mots 1</a:t>
            </a:r>
            <a:r>
              <a:rPr lang="en-US" sz="2400" dirty="0"/>
              <a:t> (pp.260-263)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un hall</a:t>
            </a:r>
          </a:p>
          <a:p>
            <a:r>
              <a:rPr lang="en-US" b="1" dirty="0" err="1" smtClean="0"/>
              <a:t>une</a:t>
            </a:r>
            <a:r>
              <a:rPr lang="en-US" b="1" dirty="0" smtClean="0"/>
              <a:t> </a:t>
            </a:r>
            <a:r>
              <a:rPr lang="en-US" b="1" dirty="0" err="1" smtClean="0"/>
              <a:t>aérogare</a:t>
            </a:r>
            <a:endParaRPr lang="en-US" b="1" dirty="0" smtClean="0"/>
          </a:p>
          <a:p>
            <a:r>
              <a:rPr lang="en-US" b="1" dirty="0" smtClean="0"/>
              <a:t>un </a:t>
            </a:r>
            <a:r>
              <a:rPr lang="en-US" b="1" dirty="0" err="1" smtClean="0"/>
              <a:t>vol</a:t>
            </a:r>
            <a:endParaRPr lang="en-US" b="1" dirty="0" smtClean="0"/>
          </a:p>
          <a:p>
            <a:pPr lvl="1"/>
            <a:r>
              <a:rPr lang="en-US" b="1" dirty="0" err="1" smtClean="0"/>
              <a:t>intérieur</a:t>
            </a:r>
            <a:endParaRPr lang="en-US" b="1" dirty="0" smtClean="0"/>
          </a:p>
          <a:p>
            <a:pPr lvl="1"/>
            <a:r>
              <a:rPr lang="en-US" b="1" dirty="0" smtClean="0"/>
              <a:t>international</a:t>
            </a:r>
          </a:p>
          <a:p>
            <a:pPr lvl="1"/>
            <a:r>
              <a:rPr lang="en-US" b="1" dirty="0" smtClean="0"/>
              <a:t>non-</a:t>
            </a:r>
            <a:r>
              <a:rPr lang="en-US" b="1" dirty="0" err="1" smtClean="0"/>
              <a:t>fumeurs</a:t>
            </a:r>
            <a:endParaRPr lang="en-US" b="1" dirty="0" smtClean="0"/>
          </a:p>
          <a:p>
            <a:pPr lvl="1"/>
            <a:r>
              <a:rPr lang="en-US" b="1" dirty="0" smtClean="0"/>
              <a:t>à destination de</a:t>
            </a:r>
          </a:p>
          <a:p>
            <a:pPr lvl="1"/>
            <a:r>
              <a:rPr lang="en-US" b="1" dirty="0" smtClean="0"/>
              <a:t>en provenance de</a:t>
            </a:r>
          </a:p>
          <a:p>
            <a:r>
              <a:rPr lang="en-US" b="1" dirty="0" smtClean="0"/>
              <a:t>le </a:t>
            </a:r>
            <a:r>
              <a:rPr lang="en-US" b="1" dirty="0" err="1" smtClean="0"/>
              <a:t>numéro</a:t>
            </a:r>
            <a:r>
              <a:rPr lang="en-US" b="1" dirty="0" smtClean="0"/>
              <a:t> du </a:t>
            </a:r>
            <a:r>
              <a:rPr lang="en-US" b="1" dirty="0" err="1" smtClean="0"/>
              <a:t>vol</a:t>
            </a:r>
            <a:endParaRPr lang="en-US" b="1" dirty="0" smtClean="0"/>
          </a:p>
          <a:p>
            <a:r>
              <a:rPr lang="en-US" b="1" dirty="0" err="1" smtClean="0"/>
              <a:t>être</a:t>
            </a:r>
            <a:r>
              <a:rPr lang="en-US" b="1" dirty="0" smtClean="0"/>
              <a:t> à </a:t>
            </a:r>
            <a:r>
              <a:rPr lang="en-US" b="1" dirty="0" err="1" smtClean="0"/>
              <a:t>l’heure</a:t>
            </a:r>
            <a:endParaRPr lang="en-US" b="1" dirty="0" smtClean="0"/>
          </a:p>
          <a:p>
            <a:r>
              <a:rPr lang="en-US" b="1" dirty="0" err="1" smtClean="0"/>
              <a:t>avoir</a:t>
            </a:r>
            <a:r>
              <a:rPr lang="en-US" b="1" dirty="0" smtClean="0"/>
              <a:t> du retard</a:t>
            </a:r>
          </a:p>
          <a:p>
            <a:r>
              <a:rPr lang="en-US" b="1" dirty="0" smtClean="0"/>
              <a:t>un pays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i="1" dirty="0" smtClean="0"/>
              <a:t>a concourse, hall</a:t>
            </a:r>
          </a:p>
          <a:p>
            <a:r>
              <a:rPr lang="en-US" i="1" dirty="0" smtClean="0"/>
              <a:t>a terminal</a:t>
            </a:r>
          </a:p>
          <a:p>
            <a:r>
              <a:rPr lang="en-US" i="1" dirty="0" smtClean="0"/>
              <a:t>a flight</a:t>
            </a:r>
          </a:p>
          <a:p>
            <a:pPr lvl="1"/>
            <a:r>
              <a:rPr lang="en-US" i="1" dirty="0" smtClean="0"/>
              <a:t>domestic</a:t>
            </a:r>
          </a:p>
          <a:p>
            <a:pPr lvl="1"/>
            <a:r>
              <a:rPr lang="en-US" i="1" dirty="0" smtClean="0"/>
              <a:t>international</a:t>
            </a:r>
          </a:p>
          <a:p>
            <a:pPr lvl="1"/>
            <a:r>
              <a:rPr lang="en-US" i="1" dirty="0" smtClean="0"/>
              <a:t>nonsmoking</a:t>
            </a:r>
          </a:p>
          <a:p>
            <a:pPr lvl="1"/>
            <a:r>
              <a:rPr lang="en-US" i="1" dirty="0" smtClean="0"/>
              <a:t>arriving at</a:t>
            </a:r>
          </a:p>
          <a:p>
            <a:pPr lvl="1"/>
            <a:r>
              <a:rPr lang="en-US" i="1" dirty="0" smtClean="0"/>
              <a:t>arriving from</a:t>
            </a:r>
          </a:p>
          <a:p>
            <a:r>
              <a:rPr lang="en-US" i="1" dirty="0" smtClean="0"/>
              <a:t>the flight number</a:t>
            </a:r>
          </a:p>
          <a:p>
            <a:r>
              <a:rPr lang="en-US" i="1" dirty="0" smtClean="0"/>
              <a:t>to be on time</a:t>
            </a:r>
          </a:p>
          <a:p>
            <a:r>
              <a:rPr lang="en-US" i="1" dirty="0" smtClean="0"/>
              <a:t>to be late</a:t>
            </a:r>
          </a:p>
          <a:p>
            <a:r>
              <a:rPr lang="en-US" i="1" dirty="0" smtClean="0"/>
              <a:t>a country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4" y="1219200"/>
            <a:ext cx="4391026" cy="97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27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Ch.8 </a:t>
            </a:r>
            <a:r>
              <a:rPr lang="en-US" dirty="0" err="1" smtClean="0"/>
              <a:t>Vocabulaire</a:t>
            </a:r>
            <a:r>
              <a:rPr lang="en-US" dirty="0" smtClean="0"/>
              <a:t> </a:t>
            </a:r>
            <a:r>
              <a:rPr lang="en-US" dirty="0"/>
              <a:t>Mots 1</a:t>
            </a:r>
            <a:r>
              <a:rPr lang="en-US" sz="2400" dirty="0"/>
              <a:t> (pp.260-263)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voyager</a:t>
            </a:r>
          </a:p>
          <a:p>
            <a:r>
              <a:rPr lang="en-US" b="1" dirty="0" smtClean="0"/>
              <a:t>faire un voyage</a:t>
            </a:r>
          </a:p>
          <a:p>
            <a:r>
              <a:rPr lang="en-US" b="1" dirty="0" err="1" smtClean="0"/>
              <a:t>vérifier</a:t>
            </a:r>
            <a:endParaRPr lang="en-US" b="1" dirty="0"/>
          </a:p>
          <a:p>
            <a:r>
              <a:rPr lang="en-US" b="1" dirty="0" smtClean="0"/>
              <a:t>(faire) </a:t>
            </a:r>
            <a:r>
              <a:rPr lang="en-US" b="1" dirty="0" err="1" smtClean="0"/>
              <a:t>enregistrer</a:t>
            </a:r>
            <a:endParaRPr lang="en-US" b="1" dirty="0" smtClean="0"/>
          </a:p>
          <a:p>
            <a:r>
              <a:rPr lang="en-US" b="1" dirty="0" smtClean="0"/>
              <a:t>passer par</a:t>
            </a:r>
            <a:endParaRPr lang="en-US" b="1" dirty="0"/>
          </a:p>
          <a:p>
            <a:r>
              <a:rPr lang="en-US" b="1" dirty="0" err="1" smtClean="0"/>
              <a:t>décoller</a:t>
            </a:r>
            <a:endParaRPr lang="en-US" b="1" dirty="0" smtClean="0"/>
          </a:p>
          <a:p>
            <a:r>
              <a:rPr lang="en-US" b="1" dirty="0" err="1" smtClean="0"/>
              <a:t>atterrir</a:t>
            </a:r>
            <a:endParaRPr lang="en-US" dirty="0" smtClean="0"/>
          </a:p>
          <a:p>
            <a:r>
              <a:rPr lang="en-US" b="1" dirty="0" err="1" smtClean="0"/>
              <a:t>choisir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to travel</a:t>
            </a:r>
          </a:p>
          <a:p>
            <a:r>
              <a:rPr lang="en-US" i="1" dirty="0" smtClean="0"/>
              <a:t>to take a trip</a:t>
            </a:r>
          </a:p>
          <a:p>
            <a:r>
              <a:rPr lang="en-US" i="1" dirty="0" smtClean="0"/>
              <a:t>to check</a:t>
            </a:r>
          </a:p>
          <a:p>
            <a:r>
              <a:rPr lang="en-US" i="1" dirty="0" smtClean="0"/>
              <a:t>to check in (luggage)</a:t>
            </a:r>
          </a:p>
          <a:p>
            <a:r>
              <a:rPr lang="en-US" i="1" dirty="0" smtClean="0"/>
              <a:t>to pass by, go through</a:t>
            </a:r>
          </a:p>
          <a:p>
            <a:r>
              <a:rPr lang="en-US" i="1" dirty="0" smtClean="0"/>
              <a:t>to take off</a:t>
            </a:r>
          </a:p>
          <a:p>
            <a:r>
              <a:rPr lang="en-US" i="1" dirty="0" smtClean="0"/>
              <a:t>to land</a:t>
            </a:r>
          </a:p>
          <a:p>
            <a:r>
              <a:rPr lang="en-US" i="1" dirty="0" smtClean="0"/>
              <a:t>to choose</a:t>
            </a:r>
            <a:endParaRPr lang="en-US" i="1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4" y="1219200"/>
            <a:ext cx="4391026" cy="97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20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4" y="1219200"/>
            <a:ext cx="4391026" cy="97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133600"/>
            <a:ext cx="7408333" cy="48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 dirty="0"/>
              <a:t>Justine likes to travel.</a:t>
            </a:r>
          </a:p>
          <a:p>
            <a:r>
              <a:rPr lang="en-US" b="1" dirty="0"/>
              <a:t>Justine </a:t>
            </a:r>
            <a:r>
              <a:rPr lang="en-US" b="1" dirty="0" err="1"/>
              <a:t>aime</a:t>
            </a:r>
            <a:r>
              <a:rPr lang="en-US" b="1" dirty="0"/>
              <a:t> voyager.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She is going on a trip to Montréal.</a:t>
            </a:r>
          </a:p>
          <a:p>
            <a:r>
              <a:rPr lang="en-US" b="1" dirty="0"/>
              <a:t>Elle </a:t>
            </a:r>
            <a:r>
              <a:rPr lang="en-US" b="1" dirty="0" smtClean="0"/>
              <a:t>fait un voyage </a:t>
            </a:r>
            <a:r>
              <a:rPr lang="en-US" b="1" dirty="0" smtClean="0">
                <a:latin typeface="+mj-lt"/>
                <a:cs typeface="Arial"/>
              </a:rPr>
              <a:t>à Montré</a:t>
            </a:r>
            <a:r>
              <a:rPr lang="en-US" b="1" dirty="0" smtClean="0">
                <a:latin typeface="+mj-lt"/>
              </a:rPr>
              <a:t>al</a:t>
            </a:r>
            <a:r>
              <a:rPr lang="en-US" b="1" dirty="0" smtClean="0"/>
              <a:t>.</a:t>
            </a:r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r>
              <a:rPr lang="en-US" i="1" dirty="0"/>
              <a:t>Before the trip, she packs her suitcase.</a:t>
            </a:r>
          </a:p>
          <a:p>
            <a:r>
              <a:rPr lang="en-US" b="1" dirty="0"/>
              <a:t>Avant le voyage, </a:t>
            </a:r>
            <a:r>
              <a:rPr lang="en-US" b="1" dirty="0" err="1"/>
              <a:t>elle</a:t>
            </a:r>
            <a:r>
              <a:rPr lang="en-US" b="1" dirty="0"/>
              <a:t> fait </a:t>
            </a:r>
            <a:r>
              <a:rPr lang="en-US" b="1" dirty="0" err="1"/>
              <a:t>sa</a:t>
            </a:r>
            <a:r>
              <a:rPr lang="en-US" b="1" dirty="0"/>
              <a:t> valise.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Now Justine is in the airport concourse.</a:t>
            </a:r>
          </a:p>
          <a:p>
            <a:r>
              <a:rPr lang="en-US" b="1" dirty="0" err="1" smtClean="0"/>
              <a:t>Maintenant</a:t>
            </a:r>
            <a:r>
              <a:rPr lang="en-US" b="1" dirty="0" smtClean="0"/>
              <a:t> Justine </a:t>
            </a:r>
            <a:r>
              <a:rPr lang="en-US" b="1" dirty="0" err="1" smtClean="0"/>
              <a:t>est</a:t>
            </a:r>
            <a:r>
              <a:rPr lang="en-US" b="1" dirty="0" smtClean="0"/>
              <a:t> </a:t>
            </a:r>
            <a:r>
              <a:rPr lang="en-US" b="1" dirty="0" err="1" smtClean="0"/>
              <a:t>dans</a:t>
            </a:r>
            <a:r>
              <a:rPr lang="en-US" b="1" dirty="0" smtClean="0"/>
              <a:t> le hall de </a:t>
            </a:r>
            <a:r>
              <a:rPr lang="en-US" b="1" dirty="0" err="1" smtClean="0"/>
              <a:t>l’aéroport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i="1" dirty="0" smtClean="0"/>
              <a:t>She is checking her bags.</a:t>
            </a:r>
          </a:p>
          <a:p>
            <a:r>
              <a:rPr lang="en-US" b="1" dirty="0" smtClean="0"/>
              <a:t>Elle fait </a:t>
            </a:r>
            <a:r>
              <a:rPr lang="en-US" b="1" dirty="0" err="1" smtClean="0"/>
              <a:t>enregister</a:t>
            </a:r>
            <a:r>
              <a:rPr lang="en-US" b="1" dirty="0" smtClean="0"/>
              <a:t> </a:t>
            </a:r>
            <a:r>
              <a:rPr lang="en-US" b="1" dirty="0" err="1" smtClean="0"/>
              <a:t>ses</a:t>
            </a:r>
            <a:r>
              <a:rPr lang="en-US" b="1" dirty="0" smtClean="0"/>
              <a:t> </a:t>
            </a:r>
            <a:r>
              <a:rPr lang="en-US" b="1" dirty="0" err="1" smtClean="0"/>
              <a:t>bagages</a:t>
            </a:r>
            <a:r>
              <a:rPr lang="en-US" b="1" dirty="0" smtClean="0"/>
              <a:t>.</a:t>
            </a:r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Traduisez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4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4" y="1219200"/>
            <a:ext cx="4391026" cy="97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133600"/>
            <a:ext cx="7408333" cy="48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 dirty="0"/>
              <a:t>The agent checks her ticket.</a:t>
            </a:r>
          </a:p>
          <a:p>
            <a:r>
              <a:rPr lang="en-US" b="1" dirty="0" err="1"/>
              <a:t>L’agent</a:t>
            </a:r>
            <a:r>
              <a:rPr lang="en-US" b="1" dirty="0"/>
              <a:t> </a:t>
            </a:r>
            <a:r>
              <a:rPr lang="en-US" b="1" dirty="0" err="1"/>
              <a:t>vérifie</a:t>
            </a:r>
            <a:r>
              <a:rPr lang="en-US" b="1" dirty="0"/>
              <a:t> son billet.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She asks for an aisle seat.</a:t>
            </a:r>
          </a:p>
          <a:p>
            <a:r>
              <a:rPr lang="en-US" b="1" dirty="0"/>
              <a:t>Elle </a:t>
            </a:r>
            <a:r>
              <a:rPr lang="en-US" b="1" dirty="0" err="1"/>
              <a:t>demande</a:t>
            </a:r>
            <a:r>
              <a:rPr lang="en-US" b="1" dirty="0"/>
              <a:t> </a:t>
            </a:r>
            <a:r>
              <a:rPr lang="en-US" b="1" dirty="0" err="1"/>
              <a:t>une</a:t>
            </a:r>
            <a:r>
              <a:rPr lang="en-US" b="1" dirty="0"/>
              <a:t> place </a:t>
            </a:r>
            <a:r>
              <a:rPr lang="en-US" b="1" dirty="0" err="1"/>
              <a:t>côté</a:t>
            </a:r>
            <a:r>
              <a:rPr lang="en-US" b="1" dirty="0"/>
              <a:t> couloir.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The airplane is late/delayed.</a:t>
            </a:r>
          </a:p>
          <a:p>
            <a:r>
              <a:rPr lang="en-US" b="1" dirty="0" err="1" smtClean="0"/>
              <a:t>L’avion</a:t>
            </a:r>
            <a:r>
              <a:rPr lang="en-US" b="1" dirty="0" smtClean="0"/>
              <a:t> a du retard.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i="1" dirty="0" smtClean="0"/>
              <a:t>The plane is not on time.</a:t>
            </a:r>
          </a:p>
          <a:p>
            <a:r>
              <a:rPr lang="en-US" b="1" dirty="0" err="1" smtClean="0"/>
              <a:t>L’avion</a:t>
            </a:r>
            <a:r>
              <a:rPr lang="en-US" b="1" dirty="0" smtClean="0"/>
              <a:t> </a:t>
            </a:r>
            <a:r>
              <a:rPr lang="en-US" b="1" dirty="0" err="1" smtClean="0"/>
              <a:t>n’est</a:t>
            </a:r>
            <a:r>
              <a:rPr lang="en-US" b="1" dirty="0" smtClean="0"/>
              <a:t> pas à </a:t>
            </a:r>
            <a:r>
              <a:rPr lang="en-US" b="1" dirty="0" err="1" smtClean="0"/>
              <a:t>l’heure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i="1" dirty="0" smtClean="0"/>
              <a:t>The plane is taking off.</a:t>
            </a:r>
          </a:p>
          <a:p>
            <a:r>
              <a:rPr lang="en-US" b="1" dirty="0" err="1" smtClean="0"/>
              <a:t>L’avion</a:t>
            </a:r>
            <a:r>
              <a:rPr lang="en-US" b="1" dirty="0" smtClean="0"/>
              <a:t> </a:t>
            </a:r>
            <a:r>
              <a:rPr lang="en-US" b="1" dirty="0" err="1" smtClean="0"/>
              <a:t>décolle</a:t>
            </a:r>
            <a:r>
              <a:rPr lang="en-US" b="1" dirty="0" smtClean="0"/>
              <a:t>.</a:t>
            </a:r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Traduisez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67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Ch.8 </a:t>
            </a:r>
            <a:r>
              <a:rPr lang="en-US" dirty="0" err="1" smtClean="0"/>
              <a:t>Vocabulaire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Mots 2 (pp.264-267)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5686426" cy="126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79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4" y="1219200"/>
            <a:ext cx="4391026" cy="97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Ch.8 </a:t>
            </a:r>
            <a:r>
              <a:rPr lang="en-US" dirty="0" err="1" smtClean="0"/>
              <a:t>Vocabulaire</a:t>
            </a:r>
            <a:r>
              <a:rPr lang="en-US" dirty="0" smtClean="0"/>
              <a:t> </a:t>
            </a:r>
            <a:r>
              <a:rPr lang="en-US" dirty="0"/>
              <a:t>Mots </a:t>
            </a:r>
            <a:r>
              <a:rPr lang="en-US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smtClean="0"/>
              <a:t>pp.264-267)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32261" y="2129135"/>
            <a:ext cx="1077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À </a:t>
            </a:r>
            <a:r>
              <a:rPr lang="en-US" sz="2400" b="1" u="sng" dirty="0" err="1" smtClean="0"/>
              <a:t>bord</a:t>
            </a:r>
            <a:endParaRPr lang="en-US" sz="2400" b="1" u="sng" dirty="0"/>
          </a:p>
        </p:txBody>
      </p:sp>
      <p:pic>
        <p:nvPicPr>
          <p:cNvPr id="8194" name="Picture 2" descr="http://us.123rf.com/400wm/400/400/andresr/andresr1203/andresr120300158/12619847-male-pilot-sitting-in-an-airplane-cabin-flying-and-smil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3663324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global.fncstatic.com/static/managed/img/U.S./flight_attenda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19400"/>
            <a:ext cx="4305300" cy="2420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43200" y="2286000"/>
            <a:ext cx="2977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Le personnel de </a:t>
            </a:r>
            <a:r>
              <a:rPr lang="en-US" sz="2400" b="1" u="sng" dirty="0" err="1" smtClean="0"/>
              <a:t>bord</a:t>
            </a:r>
            <a:endParaRPr lang="en-US" sz="24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284661" y="5410200"/>
            <a:ext cx="1258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le </a:t>
            </a:r>
            <a:r>
              <a:rPr lang="en-US" sz="2400" b="1" dirty="0" err="1" smtClean="0"/>
              <a:t>pilote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86600" y="5405735"/>
            <a:ext cx="166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un steward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91000" y="5405735"/>
            <a:ext cx="2738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une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hôtesse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l’air</a:t>
            </a:r>
            <a:endParaRPr lang="en-US" sz="24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965185" y="4267200"/>
            <a:ext cx="1035815" cy="1251466"/>
          </a:xfrm>
          <a:prstGeom prst="line">
            <a:avLst/>
          </a:prstGeom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334000" y="4436806"/>
            <a:ext cx="397477" cy="1022866"/>
          </a:xfrm>
          <a:prstGeom prst="line">
            <a:avLst/>
          </a:prstGeom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89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4" y="1219200"/>
            <a:ext cx="4391026" cy="97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Ch.8 </a:t>
            </a:r>
            <a:r>
              <a:rPr lang="en-US" dirty="0" err="1"/>
              <a:t>Vocabulaire</a:t>
            </a:r>
            <a:r>
              <a:rPr lang="en-US" dirty="0"/>
              <a:t> Mots 2</a:t>
            </a:r>
            <a:r>
              <a:rPr lang="en-US" sz="2400" dirty="0"/>
              <a:t> (pp.264-267)</a:t>
            </a:r>
            <a:endParaRPr lang="en-US" dirty="0"/>
          </a:p>
        </p:txBody>
      </p:sp>
      <p:pic>
        <p:nvPicPr>
          <p:cNvPr id="9218" name="Picture 2" descr="http://www.psychologytoday.com/files/u248/middle%20se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547818"/>
            <a:ext cx="4155099" cy="284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>
            <a:endCxn id="6" idx="0"/>
          </p:cNvCxnSpPr>
          <p:nvPr/>
        </p:nvCxnSpPr>
        <p:spPr>
          <a:xfrm>
            <a:off x="2060707" y="5105400"/>
            <a:ext cx="4539" cy="651123"/>
          </a:xfrm>
          <a:prstGeom prst="line">
            <a:avLst/>
          </a:prstGeom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44160" y="5756523"/>
            <a:ext cx="18421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une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ceinture</a:t>
            </a:r>
            <a:endParaRPr lang="en-US" sz="2400" b="1" dirty="0"/>
          </a:p>
          <a:p>
            <a:pPr algn="ctr"/>
            <a:r>
              <a:rPr lang="en-US" sz="2400" b="1" dirty="0" smtClean="0"/>
              <a:t>de </a:t>
            </a:r>
            <a:r>
              <a:rPr lang="en-US" sz="2400" b="1" dirty="0" err="1" smtClean="0"/>
              <a:t>sécurité</a:t>
            </a:r>
            <a:endParaRPr lang="en-US" sz="2400" b="1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908461" y="2426732"/>
            <a:ext cx="397478" cy="1764268"/>
          </a:xfrm>
          <a:prstGeom prst="line">
            <a:avLst/>
          </a:prstGeom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66181" y="2057400"/>
            <a:ext cx="1279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un </a:t>
            </a:r>
            <a:r>
              <a:rPr lang="en-US" sz="2400" b="1" dirty="0" err="1" smtClean="0"/>
              <a:t>siège</a:t>
            </a:r>
            <a:endParaRPr lang="en-US" sz="2400" b="1" dirty="0"/>
          </a:p>
        </p:txBody>
      </p:sp>
      <p:pic>
        <p:nvPicPr>
          <p:cNvPr id="9222" name="Picture 6" descr="http://www.healingfeet.com/blog/wp-content/uploads/2012/04/overhead-compartment-overfilled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3255753"/>
            <a:ext cx="4210050" cy="2500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428430" y="5867400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la </a:t>
            </a:r>
            <a:r>
              <a:rPr lang="en-US" sz="2400" b="1" dirty="0" err="1" smtClean="0"/>
              <a:t>cabine</a:t>
            </a:r>
            <a:endParaRPr lang="en-US" sz="2400" b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7190614" y="3081814"/>
            <a:ext cx="1038986" cy="728186"/>
          </a:xfrm>
          <a:prstGeom prst="line">
            <a:avLst/>
          </a:prstGeom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00651" y="2712482"/>
            <a:ext cx="2779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un </a:t>
            </a:r>
            <a:r>
              <a:rPr lang="en-US" sz="2400" b="1" dirty="0" err="1" smtClean="0"/>
              <a:t>coffre</a:t>
            </a:r>
            <a:r>
              <a:rPr lang="en-US" sz="2400" b="1" dirty="0" smtClean="0"/>
              <a:t> à </a:t>
            </a:r>
            <a:r>
              <a:rPr lang="en-US" sz="2400" b="1" dirty="0" err="1" smtClean="0"/>
              <a:t>bagages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7089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Ch.8 </a:t>
            </a:r>
            <a:r>
              <a:rPr lang="en-US" dirty="0" err="1"/>
              <a:t>Vocabulaire</a:t>
            </a:r>
            <a:r>
              <a:rPr lang="en-US" dirty="0"/>
              <a:t> Mots 2</a:t>
            </a:r>
            <a:r>
              <a:rPr lang="en-US" sz="2400" dirty="0"/>
              <a:t> (pp.264-267)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87400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sous</a:t>
            </a:r>
          </a:p>
          <a:p>
            <a:r>
              <a:rPr lang="en-US" b="1" dirty="0" err="1" smtClean="0"/>
              <a:t>devant</a:t>
            </a:r>
            <a:endParaRPr lang="en-US" b="1" dirty="0" smtClean="0"/>
          </a:p>
          <a:p>
            <a:r>
              <a:rPr lang="en-US" b="1" dirty="0" smtClean="0"/>
              <a:t>un plateau</a:t>
            </a:r>
          </a:p>
          <a:p>
            <a:r>
              <a:rPr lang="en-US" b="1" dirty="0" err="1"/>
              <a:t>une</a:t>
            </a:r>
            <a:r>
              <a:rPr lang="en-US" b="1" dirty="0"/>
              <a:t> carte de </a:t>
            </a:r>
            <a:r>
              <a:rPr lang="en-US" b="1" dirty="0" err="1"/>
              <a:t>débarquement</a:t>
            </a:r>
            <a:endParaRPr lang="en-US" b="1" dirty="0"/>
          </a:p>
          <a:p>
            <a:r>
              <a:rPr lang="en-US" b="1" dirty="0" smtClean="0"/>
              <a:t>Il </a:t>
            </a:r>
            <a:r>
              <a:rPr lang="en-US" b="1" dirty="0" err="1"/>
              <a:t>faut</a:t>
            </a:r>
            <a:r>
              <a:rPr lang="en-US" b="1" dirty="0"/>
              <a:t>…</a:t>
            </a:r>
          </a:p>
          <a:p>
            <a:r>
              <a:rPr lang="en-US" b="1" dirty="0" smtClean="0"/>
              <a:t>faire </a:t>
            </a:r>
            <a:r>
              <a:rPr lang="en-US" b="1" dirty="0" err="1" smtClean="0"/>
              <a:t>une</a:t>
            </a:r>
            <a:r>
              <a:rPr lang="en-US" b="1" dirty="0" smtClean="0"/>
              <a:t> </a:t>
            </a:r>
            <a:r>
              <a:rPr lang="en-US" b="1" dirty="0" err="1" smtClean="0"/>
              <a:t>annonce</a:t>
            </a:r>
            <a:endParaRPr lang="en-US" b="1" dirty="0" smtClean="0"/>
          </a:p>
          <a:p>
            <a:r>
              <a:rPr lang="en-US" b="1" dirty="0" err="1" smtClean="0"/>
              <a:t>attacher</a:t>
            </a:r>
            <a:endParaRPr lang="en-US" b="1" dirty="0" smtClean="0"/>
          </a:p>
          <a:p>
            <a:r>
              <a:rPr lang="en-US" b="1" dirty="0" err="1" smtClean="0"/>
              <a:t>ramasser</a:t>
            </a:r>
            <a:endParaRPr lang="en-US" b="1" dirty="0" smtClean="0"/>
          </a:p>
          <a:p>
            <a:r>
              <a:rPr lang="en-US" b="1" dirty="0" err="1"/>
              <a:t>finir</a:t>
            </a:r>
            <a:endParaRPr lang="en-US" b="1" dirty="0"/>
          </a:p>
          <a:p>
            <a:r>
              <a:rPr lang="en-US" b="1" dirty="0" err="1"/>
              <a:t>remplir</a:t>
            </a:r>
            <a:endParaRPr lang="en-US" b="1" dirty="0"/>
          </a:p>
          <a:p>
            <a:r>
              <a:rPr lang="en-US" b="1" dirty="0" err="1" smtClean="0"/>
              <a:t>servir</a:t>
            </a:r>
            <a:r>
              <a:rPr lang="en-US" b="1" dirty="0" smtClean="0"/>
              <a:t>*</a:t>
            </a:r>
          </a:p>
          <a:p>
            <a:r>
              <a:rPr lang="en-US" b="1" dirty="0" err="1" smtClean="0"/>
              <a:t>sortir</a:t>
            </a:r>
            <a:r>
              <a:rPr lang="en-US" b="1" dirty="0" smtClean="0"/>
              <a:t>*</a:t>
            </a:r>
          </a:p>
          <a:p>
            <a:r>
              <a:rPr lang="en-US" b="1" dirty="0" err="1" smtClean="0"/>
              <a:t>dormir</a:t>
            </a:r>
            <a:r>
              <a:rPr lang="en-US" b="1" dirty="0" smtClean="0"/>
              <a:t>*</a:t>
            </a:r>
          </a:p>
          <a:p>
            <a:r>
              <a:rPr lang="en-US" b="1" dirty="0" err="1" smtClean="0"/>
              <a:t>partir</a:t>
            </a:r>
            <a:r>
              <a:rPr lang="en-US" b="1" dirty="0" smtClean="0"/>
              <a:t>*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874008"/>
          </a:xfrm>
        </p:spPr>
        <p:txBody>
          <a:bodyPr>
            <a:normAutofit fontScale="70000" lnSpcReduction="20000"/>
          </a:bodyPr>
          <a:lstStyle/>
          <a:p>
            <a:r>
              <a:rPr lang="en-US" i="1" dirty="0" smtClean="0"/>
              <a:t>under</a:t>
            </a:r>
          </a:p>
          <a:p>
            <a:r>
              <a:rPr lang="en-US" i="1" dirty="0" smtClean="0"/>
              <a:t>in front of</a:t>
            </a:r>
          </a:p>
          <a:p>
            <a:r>
              <a:rPr lang="en-US" i="1" dirty="0" smtClean="0"/>
              <a:t>a tray</a:t>
            </a:r>
          </a:p>
          <a:p>
            <a:r>
              <a:rPr lang="en-US" i="1" dirty="0" smtClean="0"/>
              <a:t>a landing card</a:t>
            </a:r>
          </a:p>
          <a:p>
            <a:r>
              <a:rPr lang="en-US" i="1" dirty="0" smtClean="0"/>
              <a:t>It is necessary…</a:t>
            </a:r>
          </a:p>
          <a:p>
            <a:r>
              <a:rPr lang="en-US" i="1" dirty="0" smtClean="0"/>
              <a:t>to make an announcement</a:t>
            </a:r>
          </a:p>
          <a:p>
            <a:r>
              <a:rPr lang="en-US" i="1" dirty="0" smtClean="0"/>
              <a:t>to fasten</a:t>
            </a:r>
          </a:p>
          <a:p>
            <a:r>
              <a:rPr lang="en-US" i="1" dirty="0" smtClean="0"/>
              <a:t>to gather</a:t>
            </a:r>
          </a:p>
          <a:p>
            <a:r>
              <a:rPr lang="en-US" i="1" dirty="0"/>
              <a:t>to finish</a:t>
            </a:r>
          </a:p>
          <a:p>
            <a:r>
              <a:rPr lang="en-US" i="1" dirty="0"/>
              <a:t>to fill (out)</a:t>
            </a:r>
          </a:p>
          <a:p>
            <a:r>
              <a:rPr lang="en-US" i="1" dirty="0" smtClean="0"/>
              <a:t>to serve</a:t>
            </a:r>
          </a:p>
          <a:p>
            <a:r>
              <a:rPr lang="en-US" i="1" dirty="0" smtClean="0"/>
              <a:t>to take out; to go out, leave</a:t>
            </a:r>
          </a:p>
          <a:p>
            <a:r>
              <a:rPr lang="en-US" i="1" dirty="0" smtClean="0"/>
              <a:t>to sleep</a:t>
            </a:r>
          </a:p>
          <a:p>
            <a:r>
              <a:rPr lang="en-US" i="1" dirty="0" smtClean="0"/>
              <a:t>to depart; to leave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4" y="1219200"/>
            <a:ext cx="4391026" cy="97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72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4" y="1219200"/>
            <a:ext cx="4391026" cy="97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133600"/>
            <a:ext cx="7408333" cy="48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dirty="0" smtClean="0"/>
              <a:t>It’s a non-smoking flight.</a:t>
            </a:r>
          </a:p>
          <a:p>
            <a:r>
              <a:rPr lang="en-US" b="1" dirty="0" err="1" smtClean="0"/>
              <a:t>C’est</a:t>
            </a:r>
            <a:r>
              <a:rPr lang="en-US" b="1" dirty="0" smtClean="0"/>
              <a:t> un </a:t>
            </a:r>
            <a:r>
              <a:rPr lang="en-US" b="1" dirty="0" err="1" smtClean="0"/>
              <a:t>vol</a:t>
            </a:r>
            <a:r>
              <a:rPr lang="en-US" b="1" dirty="0" smtClean="0"/>
              <a:t> non-</a:t>
            </a:r>
            <a:r>
              <a:rPr lang="en-US" b="1" dirty="0" err="1" smtClean="0"/>
              <a:t>fumeurs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pPr marL="0" indent="0">
              <a:buNone/>
            </a:pPr>
            <a:r>
              <a:rPr lang="en-US" i="1" dirty="0" smtClean="0"/>
              <a:t>It is necessary to put your bags under the seat in front of you or in the overhead compartment.</a:t>
            </a:r>
            <a:endParaRPr lang="en-US" i="1" dirty="0"/>
          </a:p>
          <a:p>
            <a:r>
              <a:rPr lang="en-US" b="1" dirty="0" smtClean="0"/>
              <a:t>Il </a:t>
            </a:r>
            <a:r>
              <a:rPr lang="en-US" b="1" dirty="0" err="1" smtClean="0"/>
              <a:t>faut</a:t>
            </a:r>
            <a:r>
              <a:rPr lang="en-US" b="1" dirty="0" smtClean="0"/>
              <a:t> </a:t>
            </a:r>
            <a:r>
              <a:rPr lang="en-US" b="1" dirty="0" err="1" smtClean="0"/>
              <a:t>mettre</a:t>
            </a:r>
            <a:r>
              <a:rPr lang="en-US" b="1" dirty="0" smtClean="0"/>
              <a:t> </a:t>
            </a:r>
            <a:r>
              <a:rPr lang="en-US" b="1" dirty="0" err="1" smtClean="0"/>
              <a:t>vos</a:t>
            </a:r>
            <a:r>
              <a:rPr lang="en-US" b="1" dirty="0" smtClean="0"/>
              <a:t> </a:t>
            </a:r>
            <a:r>
              <a:rPr lang="en-US" b="1" dirty="0" err="1" smtClean="0"/>
              <a:t>bagages</a:t>
            </a:r>
            <a:r>
              <a:rPr lang="en-US" b="1" dirty="0" smtClean="0"/>
              <a:t> sous le </a:t>
            </a:r>
            <a:r>
              <a:rPr lang="en-US" b="1" dirty="0" err="1" smtClean="0"/>
              <a:t>siège</a:t>
            </a:r>
            <a:r>
              <a:rPr lang="en-US" b="1" dirty="0" smtClean="0"/>
              <a:t> </a:t>
            </a:r>
            <a:r>
              <a:rPr lang="en-US" b="1" dirty="0" err="1" smtClean="0"/>
              <a:t>devant</a:t>
            </a:r>
            <a:r>
              <a:rPr lang="en-US" b="1" dirty="0" smtClean="0"/>
              <a:t> </a:t>
            </a:r>
            <a:r>
              <a:rPr lang="en-US" b="1" dirty="0" err="1" smtClean="0"/>
              <a:t>vous</a:t>
            </a:r>
            <a:r>
              <a:rPr lang="en-US" b="1" dirty="0" smtClean="0"/>
              <a:t> </a:t>
            </a:r>
            <a:r>
              <a:rPr lang="en-US" b="1" dirty="0" err="1" smtClean="0"/>
              <a:t>ou</a:t>
            </a:r>
            <a:r>
              <a:rPr lang="en-US" b="1" dirty="0" smtClean="0"/>
              <a:t> </a:t>
            </a:r>
            <a:r>
              <a:rPr lang="en-US" b="1" dirty="0" err="1" smtClean="0"/>
              <a:t>dans</a:t>
            </a:r>
            <a:r>
              <a:rPr lang="en-US" b="1" dirty="0" smtClean="0"/>
              <a:t> le </a:t>
            </a:r>
            <a:r>
              <a:rPr lang="en-US" b="1" dirty="0" err="1" smtClean="0"/>
              <a:t>coffre</a:t>
            </a:r>
            <a:r>
              <a:rPr lang="en-US" b="1" dirty="0" smtClean="0"/>
              <a:t> à </a:t>
            </a:r>
            <a:r>
              <a:rPr lang="en-US" b="1" dirty="0" err="1" smtClean="0"/>
              <a:t>bagages</a:t>
            </a:r>
            <a:r>
              <a:rPr lang="en-US" b="1" dirty="0" smtClean="0"/>
              <a:t>.</a:t>
            </a:r>
            <a:endParaRPr lang="en-US" b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The flight attendant (f.) makes an announcement.</a:t>
            </a:r>
            <a:endParaRPr lang="en-US" i="1" dirty="0"/>
          </a:p>
          <a:p>
            <a:r>
              <a:rPr lang="en-US" b="1" dirty="0" err="1" smtClean="0"/>
              <a:t>L’hôtesse</a:t>
            </a:r>
            <a:r>
              <a:rPr lang="en-US" b="1" dirty="0" smtClean="0"/>
              <a:t> de </a:t>
            </a:r>
            <a:r>
              <a:rPr lang="en-US" b="1" dirty="0" err="1" smtClean="0"/>
              <a:t>l’air</a:t>
            </a:r>
            <a:r>
              <a:rPr lang="en-US" b="1" dirty="0" smtClean="0"/>
              <a:t> fait </a:t>
            </a:r>
            <a:r>
              <a:rPr lang="en-US" b="1" dirty="0" err="1" smtClean="0"/>
              <a:t>une</a:t>
            </a:r>
            <a:r>
              <a:rPr lang="en-US" b="1" dirty="0" smtClean="0"/>
              <a:t> </a:t>
            </a:r>
            <a:r>
              <a:rPr lang="en-US" b="1" dirty="0" err="1" smtClean="0"/>
              <a:t>annonce</a:t>
            </a:r>
            <a:r>
              <a:rPr lang="en-US" b="1" dirty="0" smtClean="0"/>
              <a:t>.</a:t>
            </a:r>
            <a:endParaRPr lang="en-US" b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They (in general) gather the trays.</a:t>
            </a:r>
          </a:p>
          <a:p>
            <a:r>
              <a:rPr lang="en-US" b="1" dirty="0" smtClean="0"/>
              <a:t>On </a:t>
            </a:r>
            <a:r>
              <a:rPr lang="en-US" b="1" dirty="0" err="1" smtClean="0"/>
              <a:t>ramasse</a:t>
            </a:r>
            <a:r>
              <a:rPr lang="en-US" b="1" dirty="0" smtClean="0"/>
              <a:t> les </a:t>
            </a:r>
            <a:r>
              <a:rPr lang="en-US" b="1" dirty="0" err="1" smtClean="0"/>
              <a:t>plateaux</a:t>
            </a:r>
            <a:r>
              <a:rPr lang="en-US" b="1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Traduisez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11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In this chapter you will learn to:</a:t>
            </a:r>
          </a:p>
          <a:p>
            <a:r>
              <a:rPr lang="en-US" dirty="0" smtClean="0"/>
              <a:t>check in for a flight, purchase a train ticket, and request information about arrival and departure</a:t>
            </a:r>
          </a:p>
          <a:p>
            <a:r>
              <a:rPr lang="en-US" dirty="0" smtClean="0"/>
              <a:t>talk about some services aboard the plane and expressions related to train travel</a:t>
            </a:r>
          </a:p>
          <a:p>
            <a:r>
              <a:rPr lang="en-US" dirty="0" smtClean="0"/>
              <a:t>talk about more activities, using –IR and –RE verbs</a:t>
            </a:r>
          </a:p>
          <a:p>
            <a:r>
              <a:rPr lang="en-US" dirty="0" smtClean="0"/>
              <a:t>ask &amp; tell </a:t>
            </a:r>
            <a:r>
              <a:rPr lang="en-US" i="1" u="sng" dirty="0" smtClean="0"/>
              <a:t>which</a:t>
            </a:r>
            <a:r>
              <a:rPr lang="en-US" dirty="0" smtClean="0"/>
              <a:t> nouns people are talking about</a:t>
            </a:r>
          </a:p>
          <a:p>
            <a:r>
              <a:rPr lang="en-US" dirty="0" smtClean="0"/>
              <a:t>talk about </a:t>
            </a:r>
            <a:r>
              <a:rPr lang="en-US" i="1" u="sng" dirty="0" smtClean="0"/>
              <a:t>all</a:t>
            </a:r>
            <a:r>
              <a:rPr lang="en-US" dirty="0" smtClean="0"/>
              <a:t> the people/things in a group</a:t>
            </a:r>
          </a:p>
          <a:p>
            <a:r>
              <a:rPr lang="en-US" dirty="0" smtClean="0"/>
              <a:t>discuss </a:t>
            </a:r>
            <a:r>
              <a:rPr lang="en-US" dirty="0"/>
              <a:t>air travel in </a:t>
            </a:r>
            <a:r>
              <a:rPr lang="en-US" dirty="0" smtClean="0"/>
              <a:t>France &amp; an interesting </a:t>
            </a:r>
            <a:r>
              <a:rPr lang="en-US" dirty="0"/>
              <a:t>train trip in French-speaking Africa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Objectifs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49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pp.268-275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94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/>
              <a:t>In this chapter you will learn to:</a:t>
            </a:r>
          </a:p>
          <a:p>
            <a:r>
              <a:rPr lang="en-US" dirty="0"/>
              <a:t>check in for a flight, purchase a train ticket, and request information about arrival and departure</a:t>
            </a:r>
          </a:p>
          <a:p>
            <a:r>
              <a:rPr lang="en-US" dirty="0"/>
              <a:t>talk about some services aboard the plane and expressions related to train travel</a:t>
            </a:r>
          </a:p>
          <a:p>
            <a:r>
              <a:rPr lang="en-US" dirty="0"/>
              <a:t>talk about more activities, using –IR and –RE verbs</a:t>
            </a:r>
          </a:p>
          <a:p>
            <a:r>
              <a:rPr lang="en-US" dirty="0"/>
              <a:t>ask &amp; tell </a:t>
            </a:r>
            <a:r>
              <a:rPr lang="en-US" i="1" u="sng" dirty="0"/>
              <a:t>which</a:t>
            </a:r>
            <a:r>
              <a:rPr lang="en-US" dirty="0"/>
              <a:t> nouns people are talking about</a:t>
            </a:r>
          </a:p>
          <a:p>
            <a:r>
              <a:rPr lang="en-US" dirty="0"/>
              <a:t>talk about </a:t>
            </a:r>
            <a:r>
              <a:rPr lang="en-US" i="1" u="sng" dirty="0"/>
              <a:t>all</a:t>
            </a:r>
            <a:r>
              <a:rPr lang="en-US" dirty="0"/>
              <a:t> the people/things in a group</a:t>
            </a:r>
          </a:p>
          <a:p>
            <a:r>
              <a:rPr lang="en-US" dirty="0"/>
              <a:t>discuss air travel in France &amp; an interesting train trip in French-speaking </a:t>
            </a:r>
            <a:r>
              <a:rPr lang="en-US" dirty="0" smtClean="0"/>
              <a:t>Africa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Objectifs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48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Remember: </a:t>
            </a:r>
            <a:r>
              <a:rPr lang="en-US" dirty="0" smtClean="0"/>
              <a:t>Regular verbs follow a pattern of conjugation.</a:t>
            </a:r>
          </a:p>
          <a:p>
            <a:endParaRPr lang="en-US" dirty="0" smtClean="0"/>
          </a:p>
          <a:p>
            <a:r>
              <a:rPr lang="en-US" dirty="0" smtClean="0"/>
              <a:t>There are 3 types of regular verbs.</a:t>
            </a:r>
          </a:p>
          <a:p>
            <a:pPr lvl="1"/>
            <a:r>
              <a:rPr lang="en-US" dirty="0" smtClean="0"/>
              <a:t>-ER verbs</a:t>
            </a:r>
          </a:p>
          <a:p>
            <a:pPr lvl="1"/>
            <a:r>
              <a:rPr lang="en-US" dirty="0" smtClean="0"/>
              <a:t>-IR verbs</a:t>
            </a:r>
          </a:p>
          <a:p>
            <a:pPr lvl="1"/>
            <a:r>
              <a:rPr lang="en-US" dirty="0" smtClean="0"/>
              <a:t>-RE verbs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Conjugating –IR Verbs </a:t>
            </a:r>
            <a:r>
              <a:rPr lang="en-US" sz="2400" dirty="0"/>
              <a:t>(p.268)</a:t>
            </a:r>
          </a:p>
        </p:txBody>
      </p:sp>
    </p:spTree>
    <p:extLst>
      <p:ext uri="{BB962C8B-B14F-4D97-AF65-F5344CB8AC3E}">
        <p14:creationId xmlns:p14="http://schemas.microsoft.com/office/powerpoint/2010/main" val="279130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– Conjugating –ER Verbs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2228850"/>
            <a:ext cx="8229600" cy="668338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Two Steps to Conjugating –ER verbs: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42975" y="2744788"/>
            <a:ext cx="32111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sz="2400" b="1" dirty="0"/>
              <a:t>Step 1:</a:t>
            </a:r>
            <a:r>
              <a:rPr lang="en-US" sz="2400" dirty="0"/>
              <a:t>  Drop the </a:t>
            </a:r>
            <a:r>
              <a:rPr lang="en-US" sz="2400" b="1" dirty="0" smtClean="0"/>
              <a:t>–</a:t>
            </a:r>
            <a:r>
              <a:rPr lang="en-US" sz="2400" b="1" dirty="0" err="1"/>
              <a:t>e</a:t>
            </a:r>
            <a:r>
              <a:rPr lang="en-US" sz="2400" b="1" dirty="0" err="1" smtClean="0"/>
              <a:t>r</a:t>
            </a:r>
            <a:endParaRPr lang="en-US" sz="2400" b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42975" y="3219450"/>
            <a:ext cx="5106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Step 2:</a:t>
            </a:r>
            <a:r>
              <a:rPr lang="en-US" sz="2400"/>
              <a:t>  Add the appropriate ending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735415" y="4495800"/>
            <a:ext cx="3095625" cy="1828800"/>
            <a:chOff x="1536" y="2532"/>
            <a:chExt cx="1260" cy="696"/>
          </a:xfrm>
        </p:grpSpPr>
        <p:sp>
          <p:nvSpPr>
            <p:cNvPr id="8" name="Line 13"/>
            <p:cNvSpPr>
              <a:spLocks noChangeShapeType="1"/>
            </p:cNvSpPr>
            <p:nvPr/>
          </p:nvSpPr>
          <p:spPr bwMode="auto">
            <a:xfrm>
              <a:off x="2184" y="2532"/>
              <a:ext cx="0" cy="6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 flipV="1">
              <a:off x="1542" y="2742"/>
              <a:ext cx="12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 flipV="1">
              <a:off x="1536" y="3000"/>
              <a:ext cx="12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819400" y="4057650"/>
            <a:ext cx="3035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smtClean="0"/>
              <a:t>-ER </a:t>
            </a:r>
            <a:r>
              <a:rPr lang="en-US" sz="2400" b="1" u="sng" dirty="0"/>
              <a:t>Verb Endings</a:t>
            </a:r>
          </a:p>
        </p:txBody>
      </p:sp>
      <p:sp>
        <p:nvSpPr>
          <p:cNvPr id="12" name="AutoShape 18"/>
          <p:cNvSpPr>
            <a:spLocks noChangeArrowheads="1"/>
          </p:cNvSpPr>
          <p:nvPr/>
        </p:nvSpPr>
        <p:spPr bwMode="auto">
          <a:xfrm>
            <a:off x="6019800" y="3362325"/>
            <a:ext cx="733425" cy="12144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2735415" y="4448175"/>
            <a:ext cx="1339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-e</a:t>
            </a:r>
            <a:endParaRPr lang="en-US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30615" y="4602718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je</a:t>
            </a:r>
            <a:endParaRPr lang="en-US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2430615" y="5288518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tu</a:t>
            </a:r>
            <a:endParaRPr lang="en-US" i="1" dirty="0"/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735415" y="5078412"/>
            <a:ext cx="1339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es</a:t>
            </a:r>
            <a:endParaRPr lang="en-US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2735415" y="5688012"/>
            <a:ext cx="1339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-e</a:t>
            </a:r>
            <a:endParaRPr lang="en-US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4519765" y="4468812"/>
            <a:ext cx="1339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ons</a:t>
            </a:r>
            <a:endParaRPr lang="en-US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4519765" y="5078412"/>
            <a:ext cx="1339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ez</a:t>
            </a:r>
            <a:endParaRPr lang="en-US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4519765" y="5688012"/>
            <a:ext cx="1339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ent</a:t>
            </a:r>
            <a:endParaRPr lang="en-US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30615" y="5821918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il</a:t>
            </a:r>
            <a:r>
              <a:rPr lang="en-US" i="1" dirty="0" smtClean="0"/>
              <a:t>/</a:t>
            </a:r>
            <a:r>
              <a:rPr lang="en-US" i="1" dirty="0" err="1" smtClean="0"/>
              <a:t>elle</a:t>
            </a:r>
            <a:endParaRPr lang="en-US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5879619" y="459105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nous</a:t>
            </a:r>
            <a:endParaRPr lang="en-US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5881451" y="5288518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vous</a:t>
            </a:r>
            <a:endParaRPr lang="en-US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5881451" y="5821918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ils</a:t>
            </a:r>
            <a:r>
              <a:rPr lang="en-US" i="1" dirty="0" smtClean="0"/>
              <a:t>/</a:t>
            </a:r>
            <a:r>
              <a:rPr lang="en-US" i="1" dirty="0" err="1" smtClean="0"/>
              <a:t>elles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1971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 animBg="1"/>
      <p:bldP spid="13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-IR Verbs </a:t>
            </a:r>
            <a:r>
              <a:rPr lang="en-US" sz="2400" dirty="0"/>
              <a:t>(p.268)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95020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err="1" smtClean="0"/>
              <a:t>finir</a:t>
            </a:r>
            <a:endParaRPr lang="en-US" b="1" dirty="0" smtClean="0"/>
          </a:p>
          <a:p>
            <a:r>
              <a:rPr lang="en-US" b="1" dirty="0" err="1" smtClean="0"/>
              <a:t>choisir</a:t>
            </a:r>
            <a:endParaRPr lang="en-US" b="1" dirty="0" smtClean="0"/>
          </a:p>
          <a:p>
            <a:r>
              <a:rPr lang="en-US" b="1" dirty="0" err="1" smtClean="0"/>
              <a:t>atterrir</a:t>
            </a:r>
            <a:endParaRPr lang="en-US" b="1" dirty="0" smtClean="0"/>
          </a:p>
          <a:p>
            <a:r>
              <a:rPr lang="en-US" b="1" dirty="0" err="1" smtClean="0"/>
              <a:t>remplir</a:t>
            </a:r>
            <a:endParaRPr lang="en-US" b="1" dirty="0" smtClean="0"/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**</a:t>
            </a:r>
            <a:r>
              <a:rPr lang="en-US" b="1" u="sng" dirty="0" smtClean="0"/>
              <a:t>HONORS French</a:t>
            </a:r>
            <a:r>
              <a:rPr lang="en-US" b="1" dirty="0" smtClean="0"/>
              <a:t>**</a:t>
            </a:r>
          </a:p>
          <a:p>
            <a:r>
              <a:rPr lang="en-US" b="1" dirty="0" err="1" smtClean="0"/>
              <a:t>réussir</a:t>
            </a:r>
            <a:endParaRPr lang="en-US" b="1" dirty="0" smtClean="0"/>
          </a:p>
          <a:p>
            <a:r>
              <a:rPr lang="en-US" b="1" dirty="0" err="1" smtClean="0"/>
              <a:t>obéir</a:t>
            </a:r>
            <a:endParaRPr lang="en-US" b="1" dirty="0" smtClean="0"/>
          </a:p>
          <a:p>
            <a:r>
              <a:rPr lang="en-US" b="1" dirty="0" err="1" smtClean="0"/>
              <a:t>vieillir</a:t>
            </a:r>
            <a:endParaRPr lang="en-US" b="1" dirty="0" smtClean="0"/>
          </a:p>
          <a:p>
            <a:r>
              <a:rPr lang="en-US" b="1" dirty="0" err="1" smtClean="0"/>
              <a:t>bâtir</a:t>
            </a:r>
            <a:endParaRPr lang="en-US" b="1" dirty="0" smtClean="0"/>
          </a:p>
          <a:p>
            <a:r>
              <a:rPr lang="en-US" b="1" dirty="0" err="1" smtClean="0"/>
              <a:t>grossir</a:t>
            </a:r>
            <a:endParaRPr lang="en-US" b="1" dirty="0" smtClean="0"/>
          </a:p>
          <a:p>
            <a:r>
              <a:rPr lang="en-US" b="1" dirty="0" err="1" smtClean="0"/>
              <a:t>maigrir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950208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smtClean="0"/>
              <a:t>to finish</a:t>
            </a:r>
          </a:p>
          <a:p>
            <a:r>
              <a:rPr lang="en-US" i="1" dirty="0" smtClean="0"/>
              <a:t>to choose</a:t>
            </a:r>
          </a:p>
          <a:p>
            <a:r>
              <a:rPr lang="en-US" i="1" dirty="0" smtClean="0"/>
              <a:t>to land</a:t>
            </a:r>
          </a:p>
          <a:p>
            <a:r>
              <a:rPr lang="en-US" i="1" dirty="0" smtClean="0"/>
              <a:t>to fill (out)</a:t>
            </a:r>
          </a:p>
          <a:p>
            <a:endParaRPr lang="en-US" i="1" dirty="0"/>
          </a:p>
          <a:p>
            <a:pPr marL="0" indent="0">
              <a:buNone/>
            </a:pPr>
            <a:r>
              <a:rPr lang="en-US" b="1" i="1" dirty="0" smtClean="0"/>
              <a:t>**</a:t>
            </a:r>
            <a:r>
              <a:rPr lang="en-US" b="1" i="1" u="sng" dirty="0" smtClean="0"/>
              <a:t>HONORS French</a:t>
            </a:r>
            <a:r>
              <a:rPr lang="en-US" b="1" i="1" dirty="0" smtClean="0"/>
              <a:t>**</a:t>
            </a:r>
          </a:p>
          <a:p>
            <a:r>
              <a:rPr lang="en-US" i="1" dirty="0" smtClean="0"/>
              <a:t>to succeed</a:t>
            </a:r>
          </a:p>
          <a:p>
            <a:r>
              <a:rPr lang="en-US" i="1" dirty="0" smtClean="0"/>
              <a:t>to obey</a:t>
            </a:r>
          </a:p>
          <a:p>
            <a:r>
              <a:rPr lang="en-US" i="1" dirty="0" smtClean="0"/>
              <a:t>to grow old</a:t>
            </a:r>
          </a:p>
          <a:p>
            <a:r>
              <a:rPr lang="en-US" i="1" dirty="0" smtClean="0"/>
              <a:t>to build</a:t>
            </a:r>
          </a:p>
          <a:p>
            <a:r>
              <a:rPr lang="en-US" i="1" dirty="0" smtClean="0"/>
              <a:t>to gain weight, get fat</a:t>
            </a:r>
          </a:p>
          <a:p>
            <a:r>
              <a:rPr lang="en-US" i="1" dirty="0" smtClean="0"/>
              <a:t>to lose weight, get thin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3092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Conjugating –IR Verbs </a:t>
            </a:r>
            <a:r>
              <a:rPr lang="en-US" sz="2400" dirty="0" smtClean="0"/>
              <a:t>(p.268)</a:t>
            </a:r>
            <a:endParaRPr lang="en-US" sz="24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2228850"/>
            <a:ext cx="8229600" cy="668338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Two Steps to Conjugating 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–IR 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verbs: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42975" y="2744788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sz="2400" b="1" dirty="0"/>
              <a:t>Step 1:</a:t>
            </a:r>
            <a:r>
              <a:rPr lang="en-US" sz="2400" dirty="0"/>
              <a:t>  Drop the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–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ir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42975" y="3219450"/>
            <a:ext cx="5106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Step 2:</a:t>
            </a:r>
            <a:r>
              <a:rPr lang="en-US" sz="2400" dirty="0"/>
              <a:t>  Add the appropriate ending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735415" y="4495800"/>
            <a:ext cx="3095625" cy="1828800"/>
            <a:chOff x="1536" y="2532"/>
            <a:chExt cx="1260" cy="696"/>
          </a:xfrm>
        </p:grpSpPr>
        <p:sp>
          <p:nvSpPr>
            <p:cNvPr id="8" name="Line 13"/>
            <p:cNvSpPr>
              <a:spLocks noChangeShapeType="1"/>
            </p:cNvSpPr>
            <p:nvPr/>
          </p:nvSpPr>
          <p:spPr bwMode="auto">
            <a:xfrm>
              <a:off x="2184" y="2532"/>
              <a:ext cx="0" cy="6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 flipV="1">
              <a:off x="1542" y="2742"/>
              <a:ext cx="12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 flipV="1">
              <a:off x="1536" y="3000"/>
              <a:ext cx="12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819400" y="4057650"/>
            <a:ext cx="3035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smtClean="0"/>
              <a:t>-IR </a:t>
            </a:r>
            <a:r>
              <a:rPr lang="en-US" sz="2400" b="1" u="sng" dirty="0"/>
              <a:t>Verb Endings</a:t>
            </a:r>
          </a:p>
        </p:txBody>
      </p:sp>
      <p:sp>
        <p:nvSpPr>
          <p:cNvPr id="12" name="AutoShape 18"/>
          <p:cNvSpPr>
            <a:spLocks noChangeArrowheads="1"/>
          </p:cNvSpPr>
          <p:nvPr/>
        </p:nvSpPr>
        <p:spPr bwMode="auto">
          <a:xfrm>
            <a:off x="6019800" y="3362325"/>
            <a:ext cx="733425" cy="12144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2735415" y="4448175"/>
            <a:ext cx="1339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-is</a:t>
            </a:r>
            <a:endParaRPr lang="en-US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30615" y="4602718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je</a:t>
            </a:r>
            <a:endParaRPr lang="en-US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2430615" y="5288518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tu</a:t>
            </a:r>
            <a:endParaRPr lang="en-US" i="1" dirty="0"/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735415" y="5078412"/>
            <a:ext cx="1339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endParaRPr lang="en-US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2735415" y="5688012"/>
            <a:ext cx="1339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-it</a:t>
            </a:r>
            <a:endParaRPr lang="en-US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4519764" y="4468812"/>
            <a:ext cx="15292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issons</a:t>
            </a:r>
            <a:endParaRPr lang="en-US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4519765" y="5078412"/>
            <a:ext cx="1339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issez</a:t>
            </a:r>
            <a:endParaRPr lang="en-US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4519765" y="5688012"/>
            <a:ext cx="1339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issent</a:t>
            </a:r>
            <a:endParaRPr lang="en-US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30615" y="5821918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il</a:t>
            </a:r>
            <a:r>
              <a:rPr lang="en-US" i="1" dirty="0" smtClean="0"/>
              <a:t>/</a:t>
            </a:r>
            <a:r>
              <a:rPr lang="en-US" i="1" dirty="0" err="1" smtClean="0"/>
              <a:t>elle</a:t>
            </a:r>
            <a:endParaRPr lang="en-US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5879619" y="459105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nous</a:t>
            </a:r>
            <a:endParaRPr lang="en-US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5881451" y="5288518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vous</a:t>
            </a:r>
            <a:endParaRPr lang="en-US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5881451" y="5821918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ils</a:t>
            </a:r>
            <a:r>
              <a:rPr lang="en-US" i="1" dirty="0" smtClean="0"/>
              <a:t>/</a:t>
            </a:r>
            <a:r>
              <a:rPr lang="en-US" i="1" dirty="0" err="1" smtClean="0"/>
              <a:t>elles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9205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 animBg="1"/>
      <p:bldP spid="13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Conjugating –IR Verbs</a:t>
            </a:r>
            <a:endParaRPr lang="en-US" dirty="0"/>
          </a:p>
        </p:txBody>
      </p:sp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533400" y="1600200"/>
            <a:ext cx="807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66833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sng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Example: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942975" y="2640013"/>
            <a:ext cx="27174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Step 1: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 Drop the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–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942975" y="3171825"/>
            <a:ext cx="51716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tx2">
                    <a:lumMod val="75000"/>
                  </a:schemeClr>
                </a:solidFill>
              </a:rPr>
              <a:t>Step 2: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</a:rPr>
              <a:t>  Add the appropriate ending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2990850" y="2210455"/>
            <a:ext cx="666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 err="1">
                <a:solidFill>
                  <a:srgbClr val="009900"/>
                </a:solidFill>
              </a:rPr>
              <a:t>i</a:t>
            </a:r>
            <a:r>
              <a:rPr lang="en-US" sz="2800" b="1" i="1" dirty="0" err="1" smtClean="0">
                <a:solidFill>
                  <a:srgbClr val="009900"/>
                </a:solidFill>
              </a:rPr>
              <a:t>r</a:t>
            </a:r>
            <a:endParaRPr lang="en-US" sz="2800" b="1" i="1" dirty="0">
              <a:solidFill>
                <a:srgbClr val="009900"/>
              </a:solidFill>
            </a:endParaRPr>
          </a:p>
        </p:txBody>
      </p:sp>
      <p:sp>
        <p:nvSpPr>
          <p:cNvPr id="39" name="AutoShape 14"/>
          <p:cNvSpPr>
            <a:spLocks noChangeArrowheads="1"/>
          </p:cNvSpPr>
          <p:nvPr/>
        </p:nvSpPr>
        <p:spPr bwMode="auto">
          <a:xfrm>
            <a:off x="6124575" y="3314700"/>
            <a:ext cx="733425" cy="12144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4689475" y="4410075"/>
            <a:ext cx="13303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issons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5886450" y="4583668"/>
            <a:ext cx="2114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 smtClean="0"/>
              <a:t>nous</a:t>
            </a:r>
            <a:endParaRPr lang="en-US" i="1" dirty="0"/>
          </a:p>
        </p:txBody>
      </p:sp>
      <p:sp>
        <p:nvSpPr>
          <p:cNvPr id="48" name="Text Box 27"/>
          <p:cNvSpPr txBox="1">
            <a:spLocks noChangeArrowheads="1"/>
          </p:cNvSpPr>
          <p:nvPr/>
        </p:nvSpPr>
        <p:spPr bwMode="auto">
          <a:xfrm>
            <a:off x="3907866" y="2219980"/>
            <a:ext cx="20233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 smtClean="0"/>
              <a:t>notre</a:t>
            </a:r>
            <a:r>
              <a:rPr lang="en-US" sz="2800" dirty="0" smtClean="0"/>
              <a:t> </a:t>
            </a:r>
            <a:r>
              <a:rPr lang="en-US" sz="2800" dirty="0" err="1" smtClean="0"/>
              <a:t>repas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9" name="Text Box 28"/>
          <p:cNvSpPr txBox="1">
            <a:spLocks noChangeArrowheads="1"/>
          </p:cNvSpPr>
          <p:nvPr/>
        </p:nvSpPr>
        <p:spPr bwMode="auto">
          <a:xfrm>
            <a:off x="1650375" y="2210455"/>
            <a:ext cx="1016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Nous</a:t>
            </a:r>
            <a:endParaRPr lang="en-US" sz="2800" dirty="0"/>
          </a:p>
        </p:txBody>
      </p:sp>
      <p:sp>
        <p:nvSpPr>
          <p:cNvPr id="50" name="Text Box 30"/>
          <p:cNvSpPr txBox="1">
            <a:spLocks noChangeArrowheads="1"/>
          </p:cNvSpPr>
          <p:nvPr/>
        </p:nvSpPr>
        <p:spPr bwMode="auto">
          <a:xfrm>
            <a:off x="3025775" y="1679575"/>
            <a:ext cx="57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/>
              <a:t>We</a:t>
            </a: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3536950" y="1679575"/>
            <a:ext cx="699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smtClean="0"/>
              <a:t>finish</a:t>
            </a:r>
            <a:endParaRPr lang="en-US" i="1" dirty="0"/>
          </a:p>
        </p:txBody>
      </p:sp>
      <p:sp>
        <p:nvSpPr>
          <p:cNvPr id="52" name="Text Box 32"/>
          <p:cNvSpPr txBox="1">
            <a:spLocks noChangeArrowheads="1"/>
          </p:cNvSpPr>
          <p:nvPr/>
        </p:nvSpPr>
        <p:spPr bwMode="auto">
          <a:xfrm>
            <a:off x="4191000" y="1679575"/>
            <a:ext cx="10743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smtClean="0"/>
              <a:t>our meal.</a:t>
            </a:r>
            <a:endParaRPr lang="en-US" i="1" dirty="0"/>
          </a:p>
        </p:txBody>
      </p:sp>
      <p:sp>
        <p:nvSpPr>
          <p:cNvPr id="53" name="Text Box 33"/>
          <p:cNvSpPr txBox="1">
            <a:spLocks noChangeArrowheads="1"/>
          </p:cNvSpPr>
          <p:nvPr/>
        </p:nvSpPr>
        <p:spPr bwMode="auto">
          <a:xfrm>
            <a:off x="3241675" y="1670050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to</a:t>
            </a:r>
          </a:p>
        </p:txBody>
      </p:sp>
      <p:sp>
        <p:nvSpPr>
          <p:cNvPr id="54" name="Text Box 35"/>
          <p:cNvSpPr txBox="1">
            <a:spLocks noChangeArrowheads="1"/>
          </p:cNvSpPr>
          <p:nvPr/>
        </p:nvSpPr>
        <p:spPr bwMode="auto">
          <a:xfrm>
            <a:off x="2590800" y="2210455"/>
            <a:ext cx="5838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9900"/>
                </a:solidFill>
              </a:rPr>
              <a:t>fin</a:t>
            </a:r>
            <a:endParaRPr lang="en-US" sz="2800" b="1" i="1" dirty="0">
              <a:solidFill>
                <a:srgbClr val="009900"/>
              </a:solidFill>
            </a:endParaRPr>
          </a:p>
        </p:txBody>
      </p:sp>
      <p:grpSp>
        <p:nvGrpSpPr>
          <p:cNvPr id="34" name="Group 16"/>
          <p:cNvGrpSpPr>
            <a:grpSpLocks/>
          </p:cNvGrpSpPr>
          <p:nvPr/>
        </p:nvGrpSpPr>
        <p:grpSpPr bwMode="auto">
          <a:xfrm>
            <a:off x="2735415" y="4476750"/>
            <a:ext cx="3095625" cy="1828800"/>
            <a:chOff x="1536" y="2532"/>
            <a:chExt cx="1260" cy="696"/>
          </a:xfrm>
        </p:grpSpPr>
        <p:sp>
          <p:nvSpPr>
            <p:cNvPr id="55" name="Line 13"/>
            <p:cNvSpPr>
              <a:spLocks noChangeShapeType="1"/>
            </p:cNvSpPr>
            <p:nvPr/>
          </p:nvSpPr>
          <p:spPr bwMode="auto">
            <a:xfrm>
              <a:off x="2184" y="2532"/>
              <a:ext cx="0" cy="6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 flipV="1">
              <a:off x="1542" y="2742"/>
              <a:ext cx="12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5"/>
            <p:cNvSpPr>
              <a:spLocks noChangeShapeType="1"/>
            </p:cNvSpPr>
            <p:nvPr/>
          </p:nvSpPr>
          <p:spPr bwMode="auto">
            <a:xfrm flipV="1">
              <a:off x="1536" y="3000"/>
              <a:ext cx="12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Text Box 17"/>
          <p:cNvSpPr txBox="1">
            <a:spLocks noChangeArrowheads="1"/>
          </p:cNvSpPr>
          <p:nvPr/>
        </p:nvSpPr>
        <p:spPr bwMode="auto">
          <a:xfrm>
            <a:off x="2819400" y="4038600"/>
            <a:ext cx="3035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smtClean="0"/>
              <a:t>-IR </a:t>
            </a:r>
            <a:r>
              <a:rPr lang="en-US" sz="2400" b="1" u="sng" dirty="0"/>
              <a:t>Verb Endings</a:t>
            </a:r>
          </a:p>
        </p:txBody>
      </p:sp>
      <p:sp>
        <p:nvSpPr>
          <p:cNvPr id="59" name="Text Box 19"/>
          <p:cNvSpPr txBox="1">
            <a:spLocks noChangeArrowheads="1"/>
          </p:cNvSpPr>
          <p:nvPr/>
        </p:nvSpPr>
        <p:spPr bwMode="auto">
          <a:xfrm>
            <a:off x="2735415" y="4429125"/>
            <a:ext cx="1339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-is</a:t>
            </a:r>
            <a:endParaRPr lang="en-US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430615" y="4583668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je</a:t>
            </a:r>
            <a:endParaRPr lang="en-US" i="1" dirty="0"/>
          </a:p>
        </p:txBody>
      </p:sp>
      <p:sp>
        <p:nvSpPr>
          <p:cNvPr id="61" name="TextBox 60"/>
          <p:cNvSpPr txBox="1"/>
          <p:nvPr/>
        </p:nvSpPr>
        <p:spPr>
          <a:xfrm>
            <a:off x="2430615" y="5193268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tu</a:t>
            </a:r>
            <a:endParaRPr lang="en-US" i="1" dirty="0"/>
          </a:p>
        </p:txBody>
      </p:sp>
      <p:sp>
        <p:nvSpPr>
          <p:cNvPr id="62" name="Text Box 19"/>
          <p:cNvSpPr txBox="1">
            <a:spLocks noChangeArrowheads="1"/>
          </p:cNvSpPr>
          <p:nvPr/>
        </p:nvSpPr>
        <p:spPr bwMode="auto">
          <a:xfrm>
            <a:off x="2735415" y="5059362"/>
            <a:ext cx="1339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endParaRPr lang="en-US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3" name="Text Box 19"/>
          <p:cNvSpPr txBox="1">
            <a:spLocks noChangeArrowheads="1"/>
          </p:cNvSpPr>
          <p:nvPr/>
        </p:nvSpPr>
        <p:spPr bwMode="auto">
          <a:xfrm>
            <a:off x="2735415" y="5668962"/>
            <a:ext cx="1339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-it</a:t>
            </a:r>
            <a:endParaRPr lang="en-US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" name="Text Box 19"/>
          <p:cNvSpPr txBox="1">
            <a:spLocks noChangeArrowheads="1"/>
          </p:cNvSpPr>
          <p:nvPr/>
        </p:nvSpPr>
        <p:spPr bwMode="auto">
          <a:xfrm>
            <a:off x="4519765" y="5059362"/>
            <a:ext cx="1339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issez</a:t>
            </a:r>
            <a:endParaRPr lang="en-US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5" name="Text Box 19"/>
          <p:cNvSpPr txBox="1">
            <a:spLocks noChangeArrowheads="1"/>
          </p:cNvSpPr>
          <p:nvPr/>
        </p:nvSpPr>
        <p:spPr bwMode="auto">
          <a:xfrm>
            <a:off x="4519765" y="5668962"/>
            <a:ext cx="1339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issent</a:t>
            </a:r>
            <a:endParaRPr lang="en-US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430615" y="5802868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il</a:t>
            </a:r>
            <a:r>
              <a:rPr lang="en-US" i="1" dirty="0" smtClean="0"/>
              <a:t>/</a:t>
            </a:r>
            <a:r>
              <a:rPr lang="en-US" i="1" dirty="0" err="1" smtClean="0"/>
              <a:t>elle</a:t>
            </a:r>
            <a:endParaRPr lang="en-US" i="1" dirty="0"/>
          </a:p>
        </p:txBody>
      </p:sp>
      <p:sp>
        <p:nvSpPr>
          <p:cNvPr id="67" name="TextBox 66"/>
          <p:cNvSpPr txBox="1"/>
          <p:nvPr/>
        </p:nvSpPr>
        <p:spPr>
          <a:xfrm>
            <a:off x="5881451" y="5181600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vous</a:t>
            </a:r>
            <a:endParaRPr lang="en-US" i="1" dirty="0"/>
          </a:p>
        </p:txBody>
      </p:sp>
      <p:sp>
        <p:nvSpPr>
          <p:cNvPr id="68" name="TextBox 67"/>
          <p:cNvSpPr txBox="1"/>
          <p:nvPr/>
        </p:nvSpPr>
        <p:spPr>
          <a:xfrm>
            <a:off x="5881451" y="5802868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ils</a:t>
            </a:r>
            <a:r>
              <a:rPr lang="en-US" i="1" dirty="0" smtClean="0"/>
              <a:t>/</a:t>
            </a:r>
            <a:r>
              <a:rPr lang="en-US" i="1" dirty="0" err="1" smtClean="0"/>
              <a:t>elles</a:t>
            </a:r>
            <a:endParaRPr lang="en-US" i="1" dirty="0"/>
          </a:p>
        </p:txBody>
      </p:sp>
      <p:sp>
        <p:nvSpPr>
          <p:cNvPr id="70" name="Text Box 18"/>
          <p:cNvSpPr txBox="1">
            <a:spLocks noChangeArrowheads="1"/>
          </p:cNvSpPr>
          <p:nvPr/>
        </p:nvSpPr>
        <p:spPr bwMode="auto">
          <a:xfrm>
            <a:off x="4537075" y="4419600"/>
            <a:ext cx="1330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36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0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-0.18559 -0.31898 " pathEditMode="fixed" rAng="0" ptsTypes="AA">
                                      <p:cBhvr>
                                        <p:cTn id="18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8" y="-15949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4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to="0.8" calcmode="lin" valueType="num">
                                      <p:cBhvr override="childStyle">
                                        <p:cTn id="18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6" presetID="5" presetClass="emph" presetSubtype="3" grpId="5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87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188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89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" presetClass="emph" presetSubtype="2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3" grpId="1"/>
      <p:bldP spid="33" grpId="2"/>
      <p:bldP spid="33" grpId="3"/>
      <p:bldP spid="39" grpId="0" animBg="1"/>
      <p:bldP spid="43" grpId="0"/>
      <p:bldP spid="43" grpId="1"/>
      <p:bldP spid="43" grpId="2"/>
      <p:bldP spid="43" grpId="3"/>
      <p:bldP spid="43" grpId="4"/>
      <p:bldP spid="43" grpId="5"/>
      <p:bldP spid="43" grpId="6"/>
      <p:bldP spid="43" grpId="7"/>
      <p:bldP spid="46" grpId="0"/>
      <p:bldP spid="46" grpId="1"/>
      <p:bldP spid="46" grpId="2"/>
      <p:bldP spid="48" grpId="0"/>
      <p:bldP spid="49" grpId="0"/>
      <p:bldP spid="49" grpId="1"/>
      <p:bldP spid="49" grpId="2"/>
      <p:bldP spid="50" grpId="0"/>
      <p:bldP spid="50" grpId="1"/>
      <p:bldP spid="50" grpId="2"/>
      <p:bldP spid="50" grpId="3"/>
      <p:bldP spid="51" grpId="0"/>
      <p:bldP spid="51" grpId="1"/>
      <p:bldP spid="51" grpId="2"/>
      <p:bldP spid="51" grpId="3"/>
      <p:bldP spid="51" grpId="4"/>
      <p:bldP spid="51" grpId="5"/>
      <p:bldP spid="52" grpId="0"/>
      <p:bldP spid="52" grpId="1"/>
      <p:bldP spid="52" grpId="2"/>
      <p:bldP spid="52" grpId="3"/>
      <p:bldP spid="53" grpId="0"/>
      <p:bldP spid="53" grpId="1"/>
      <p:bldP spid="53" grpId="2"/>
      <p:bldP spid="54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70" grpId="0"/>
      <p:bldP spid="70" grpId="1"/>
      <p:bldP spid="70" grpId="2"/>
      <p:bldP spid="70" grpId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Conjugating –IR Verbs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5402" y="3039070"/>
            <a:ext cx="80489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Nous </a:t>
            </a:r>
            <a:r>
              <a:rPr lang="en-US" sz="5400" b="1" i="1" dirty="0" err="1" smtClean="0">
                <a:solidFill>
                  <a:srgbClr val="00B050"/>
                </a:solidFill>
              </a:rPr>
              <a:t>finissons</a:t>
            </a:r>
            <a:r>
              <a:rPr lang="en-US" sz="5400" dirty="0" smtClean="0"/>
              <a:t> </a:t>
            </a:r>
            <a:r>
              <a:rPr lang="en-US" sz="5400" dirty="0" err="1" smtClean="0"/>
              <a:t>notre</a:t>
            </a:r>
            <a:r>
              <a:rPr lang="en-US" sz="5400" dirty="0" smtClean="0"/>
              <a:t> </a:t>
            </a:r>
            <a:r>
              <a:rPr lang="en-US" sz="5400" dirty="0" err="1" smtClean="0"/>
              <a:t>repas</a:t>
            </a:r>
            <a:r>
              <a:rPr lang="en-US" sz="5400" dirty="0" smtClean="0"/>
              <a:t>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9696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 smtClean="0"/>
              <a:t>The airplane is landing.</a:t>
            </a:r>
          </a:p>
          <a:p>
            <a:r>
              <a:rPr lang="en-US" b="1" dirty="0" err="1" smtClean="0"/>
              <a:t>L’avion</a:t>
            </a:r>
            <a:r>
              <a:rPr lang="en-US" b="1" dirty="0" smtClean="0"/>
              <a:t> </a:t>
            </a:r>
            <a:r>
              <a:rPr lang="en-US" b="1" dirty="0" err="1" smtClean="0"/>
              <a:t>atterrit</a:t>
            </a:r>
            <a:r>
              <a:rPr lang="en-US" b="1" dirty="0" smtClean="0"/>
              <a:t>.</a:t>
            </a:r>
          </a:p>
          <a:p>
            <a:endParaRPr lang="en-US" i="1" dirty="0" smtClean="0"/>
          </a:p>
          <a:p>
            <a:r>
              <a:rPr lang="en-US" i="1" dirty="0" smtClean="0"/>
              <a:t>I choose an aisle seat.</a:t>
            </a:r>
          </a:p>
          <a:p>
            <a:r>
              <a:rPr lang="en-US" b="1" dirty="0" smtClean="0"/>
              <a:t>Je </a:t>
            </a:r>
            <a:r>
              <a:rPr lang="en-US" b="1" dirty="0" err="1" smtClean="0"/>
              <a:t>choisis</a:t>
            </a:r>
            <a:r>
              <a:rPr lang="en-US" b="1" dirty="0" smtClean="0"/>
              <a:t> </a:t>
            </a:r>
            <a:r>
              <a:rPr lang="en-US" b="1" dirty="0" err="1" smtClean="0"/>
              <a:t>une</a:t>
            </a:r>
            <a:r>
              <a:rPr lang="en-US" b="1" dirty="0" smtClean="0"/>
              <a:t> place </a:t>
            </a:r>
            <a:r>
              <a:rPr lang="en-US" b="1" dirty="0" err="1" smtClean="0"/>
              <a:t>côté</a:t>
            </a:r>
            <a:r>
              <a:rPr lang="en-US" b="1" dirty="0" smtClean="0"/>
              <a:t> couloir.</a:t>
            </a:r>
          </a:p>
          <a:p>
            <a:endParaRPr lang="en-US" i="1" dirty="0" smtClean="0"/>
          </a:p>
          <a:p>
            <a:r>
              <a:rPr lang="en-US" i="1" dirty="0" smtClean="0"/>
              <a:t>Y’all are not obeying your parents!</a:t>
            </a:r>
          </a:p>
          <a:p>
            <a:r>
              <a:rPr lang="en-US" b="1" dirty="0" err="1" smtClean="0"/>
              <a:t>Vous</a:t>
            </a:r>
            <a:r>
              <a:rPr lang="en-US" b="1" dirty="0" smtClean="0"/>
              <a:t> </a:t>
            </a:r>
            <a:r>
              <a:rPr lang="en-US" b="1" dirty="0" err="1" smtClean="0"/>
              <a:t>n’obéissez</a:t>
            </a:r>
            <a:r>
              <a:rPr lang="en-US" b="1" dirty="0" smtClean="0"/>
              <a:t> pas à </a:t>
            </a:r>
            <a:r>
              <a:rPr lang="en-US" b="1" dirty="0" err="1" smtClean="0"/>
              <a:t>vos</a:t>
            </a:r>
            <a:r>
              <a:rPr lang="en-US" b="1" dirty="0" smtClean="0"/>
              <a:t> parents!</a:t>
            </a:r>
          </a:p>
          <a:p>
            <a:endParaRPr lang="en-US" b="1" dirty="0"/>
          </a:p>
          <a:p>
            <a:r>
              <a:rPr lang="en-US" i="1" dirty="0" smtClean="0"/>
              <a:t>The passenger is filling out his landing card.</a:t>
            </a:r>
          </a:p>
          <a:p>
            <a:r>
              <a:rPr lang="en-US" b="1" dirty="0" smtClean="0"/>
              <a:t>Le </a:t>
            </a:r>
            <a:r>
              <a:rPr lang="en-US" b="1" dirty="0" err="1" smtClean="0"/>
              <a:t>passager</a:t>
            </a:r>
            <a:r>
              <a:rPr lang="en-US" b="1" dirty="0" smtClean="0"/>
              <a:t> </a:t>
            </a:r>
            <a:r>
              <a:rPr lang="en-US" b="1" dirty="0" err="1" smtClean="0"/>
              <a:t>remplit</a:t>
            </a:r>
            <a:r>
              <a:rPr lang="en-US" b="1" dirty="0" smtClean="0"/>
              <a:t> </a:t>
            </a:r>
            <a:r>
              <a:rPr lang="en-US" b="1" dirty="0" err="1" smtClean="0"/>
              <a:t>sa</a:t>
            </a:r>
            <a:r>
              <a:rPr lang="en-US" b="1" dirty="0" smtClean="0"/>
              <a:t> carte de </a:t>
            </a:r>
            <a:r>
              <a:rPr lang="en-US" b="1" dirty="0" err="1" smtClean="0"/>
              <a:t>débarquement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Conjugating –IR Verbs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68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509933" cy="3450696"/>
          </a:xfrm>
        </p:spPr>
        <p:txBody>
          <a:bodyPr/>
          <a:lstStyle/>
          <a:p>
            <a:r>
              <a:rPr lang="en-US" dirty="0" smtClean="0"/>
              <a:t>The following verbs are </a:t>
            </a:r>
            <a:r>
              <a:rPr lang="en-US" u="sng" dirty="0" smtClean="0"/>
              <a:t>NOT</a:t>
            </a:r>
            <a:r>
              <a:rPr lang="en-US" b="1" dirty="0" smtClean="0"/>
              <a:t> </a:t>
            </a:r>
            <a:r>
              <a:rPr lang="en-US" dirty="0" smtClean="0"/>
              <a:t>regular –IR verbs.</a:t>
            </a:r>
          </a:p>
          <a:p>
            <a:r>
              <a:rPr lang="en-US" dirty="0" smtClean="0"/>
              <a:t>However, they are all conjugated about the same way.</a:t>
            </a:r>
          </a:p>
          <a:p>
            <a:pPr lvl="1"/>
            <a:r>
              <a:rPr lang="en-US" b="1" dirty="0" err="1" smtClean="0">
                <a:solidFill>
                  <a:srgbClr val="FF0000"/>
                </a:solidFill>
              </a:rPr>
              <a:t>sortir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	</a:t>
            </a:r>
            <a:r>
              <a:rPr lang="en-US" i="1" dirty="0" smtClean="0">
                <a:sym typeface="Wingdings" pitchFamily="2" charset="2"/>
              </a:rPr>
              <a:t>to go out, leave; to take out</a:t>
            </a:r>
            <a:endParaRPr lang="en-US" b="1" dirty="0" smtClean="0"/>
          </a:p>
          <a:p>
            <a:pPr lvl="1"/>
            <a:r>
              <a:rPr lang="en-US" b="1" dirty="0" err="1" smtClean="0">
                <a:solidFill>
                  <a:srgbClr val="FF0000"/>
                </a:solidFill>
              </a:rPr>
              <a:t>partir</a:t>
            </a:r>
            <a:r>
              <a:rPr lang="en-US" b="1" dirty="0"/>
              <a:t> </a:t>
            </a:r>
            <a:r>
              <a:rPr lang="en-US" b="1" dirty="0" smtClean="0">
                <a:sym typeface="Wingdings" pitchFamily="2" charset="2"/>
              </a:rPr>
              <a:t>	</a:t>
            </a:r>
            <a:r>
              <a:rPr lang="en-US" i="1" dirty="0" smtClean="0">
                <a:sym typeface="Wingdings" pitchFamily="2" charset="2"/>
              </a:rPr>
              <a:t>to leave</a:t>
            </a:r>
            <a:endParaRPr lang="en-US" b="1" dirty="0" smtClean="0"/>
          </a:p>
          <a:p>
            <a:pPr lvl="1"/>
            <a:r>
              <a:rPr lang="en-US" b="1" dirty="0" err="1" smtClean="0">
                <a:solidFill>
                  <a:srgbClr val="FF0000"/>
                </a:solidFill>
              </a:rPr>
              <a:t>dormir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 pitchFamily="2" charset="2"/>
              </a:rPr>
              <a:t>	</a:t>
            </a:r>
            <a:r>
              <a:rPr lang="en-US" i="1" dirty="0" smtClean="0">
                <a:sym typeface="Wingdings" pitchFamily="2" charset="2"/>
              </a:rPr>
              <a:t>to sleep</a:t>
            </a:r>
            <a:endParaRPr lang="en-US" b="1" dirty="0" smtClean="0"/>
          </a:p>
          <a:p>
            <a:pPr lvl="1"/>
            <a:r>
              <a:rPr lang="en-US" b="1" dirty="0" err="1" smtClean="0">
                <a:solidFill>
                  <a:srgbClr val="FF0000"/>
                </a:solidFill>
              </a:rPr>
              <a:t>servir</a:t>
            </a:r>
            <a:r>
              <a:rPr lang="en-US" b="1" dirty="0"/>
              <a:t> </a:t>
            </a:r>
            <a:r>
              <a:rPr lang="en-US" b="1" dirty="0" smtClean="0">
                <a:sym typeface="Wingdings" pitchFamily="2" charset="2"/>
              </a:rPr>
              <a:t>	</a:t>
            </a:r>
            <a:r>
              <a:rPr lang="en-US" i="1" dirty="0" smtClean="0">
                <a:sym typeface="Wingdings" pitchFamily="2" charset="2"/>
              </a:rPr>
              <a:t>to serve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Irregular Verbs Ending in –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sz="2700" dirty="0" smtClean="0"/>
              <a:t>(p.272)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07293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Ch.8 </a:t>
            </a:r>
            <a:r>
              <a:rPr lang="en-US" dirty="0" err="1" smtClean="0"/>
              <a:t>Vocabulaire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Mots 1 (pp.260-263)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5686426" cy="126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73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Irregular Verbs Ending in –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sz="2700" dirty="0" smtClean="0"/>
              <a:t>(</a:t>
            </a:r>
            <a:r>
              <a:rPr lang="en-US" sz="2700" dirty="0"/>
              <a:t>p.272)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33401" y="5061525"/>
            <a:ext cx="3886200" cy="1715432"/>
            <a:chOff x="1536" y="2532"/>
            <a:chExt cx="1260" cy="696"/>
          </a:xfrm>
        </p:grpSpPr>
        <p:sp>
          <p:nvSpPr>
            <p:cNvPr id="5" name="Line 13"/>
            <p:cNvSpPr>
              <a:spLocks noChangeShapeType="1"/>
            </p:cNvSpPr>
            <p:nvPr/>
          </p:nvSpPr>
          <p:spPr bwMode="auto">
            <a:xfrm>
              <a:off x="2184" y="2532"/>
              <a:ext cx="0" cy="6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6" name="Line 14"/>
            <p:cNvSpPr>
              <a:spLocks noChangeShapeType="1"/>
            </p:cNvSpPr>
            <p:nvPr/>
          </p:nvSpPr>
          <p:spPr bwMode="auto">
            <a:xfrm flipV="1">
              <a:off x="1542" y="2742"/>
              <a:ext cx="12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Line 15"/>
            <p:cNvSpPr>
              <a:spLocks noChangeShapeType="1"/>
            </p:cNvSpPr>
            <p:nvPr/>
          </p:nvSpPr>
          <p:spPr bwMode="auto">
            <a:xfrm flipV="1">
              <a:off x="1536" y="3000"/>
              <a:ext cx="12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448104" y="4495800"/>
            <a:ext cx="22856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dormir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304800" y="5013900"/>
            <a:ext cx="20418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dors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457200" y="5644137"/>
            <a:ext cx="18894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dors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-381000" y="6253737"/>
            <a:ext cx="27276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dort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2690965" y="5034537"/>
            <a:ext cx="28716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dormons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2690965" y="5644137"/>
            <a:ext cx="28716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dormez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2690965" y="6253737"/>
            <a:ext cx="36336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dorment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4876800" y="5061525"/>
            <a:ext cx="3733800" cy="1715432"/>
            <a:chOff x="1536" y="2532"/>
            <a:chExt cx="1260" cy="696"/>
          </a:xfrm>
        </p:grpSpPr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2184" y="2532"/>
              <a:ext cx="0" cy="6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V="1">
              <a:off x="1542" y="2742"/>
              <a:ext cx="12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V="1">
              <a:off x="1536" y="3000"/>
              <a:ext cx="12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5715303" y="4495800"/>
            <a:ext cx="22856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servir</a:t>
            </a:r>
            <a:endPara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4571999" y="5013900"/>
            <a:ext cx="20418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sers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4724399" y="5644137"/>
            <a:ext cx="18894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sers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3886200" y="6253737"/>
            <a:ext cx="27276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sert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6958164" y="5034537"/>
            <a:ext cx="28716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servons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6958164" y="5644137"/>
            <a:ext cx="28716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servez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6958165" y="6258580"/>
            <a:ext cx="36336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servent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6" name="Group 16"/>
          <p:cNvGrpSpPr>
            <a:grpSpLocks/>
          </p:cNvGrpSpPr>
          <p:nvPr/>
        </p:nvGrpSpPr>
        <p:grpSpPr bwMode="auto">
          <a:xfrm>
            <a:off x="533401" y="2623125"/>
            <a:ext cx="3886200" cy="1715432"/>
            <a:chOff x="1536" y="2532"/>
            <a:chExt cx="1260" cy="696"/>
          </a:xfrm>
        </p:grpSpPr>
        <p:sp>
          <p:nvSpPr>
            <p:cNvPr id="27" name="Line 13"/>
            <p:cNvSpPr>
              <a:spLocks noChangeShapeType="1"/>
            </p:cNvSpPr>
            <p:nvPr/>
          </p:nvSpPr>
          <p:spPr bwMode="auto">
            <a:xfrm>
              <a:off x="2184" y="2532"/>
              <a:ext cx="0" cy="6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8" name="Line 14"/>
            <p:cNvSpPr>
              <a:spLocks noChangeShapeType="1"/>
            </p:cNvSpPr>
            <p:nvPr/>
          </p:nvSpPr>
          <p:spPr bwMode="auto">
            <a:xfrm flipV="1">
              <a:off x="1542" y="2742"/>
              <a:ext cx="12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9" name="Line 15"/>
            <p:cNvSpPr>
              <a:spLocks noChangeShapeType="1"/>
            </p:cNvSpPr>
            <p:nvPr/>
          </p:nvSpPr>
          <p:spPr bwMode="auto">
            <a:xfrm flipV="1">
              <a:off x="1536" y="3000"/>
              <a:ext cx="12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1448104" y="2057400"/>
            <a:ext cx="22856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sortir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304800" y="2575500"/>
            <a:ext cx="20418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</a:rPr>
              <a:t>sors</a:t>
            </a:r>
            <a:endParaRPr lang="en-US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457200" y="3205737"/>
            <a:ext cx="18894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</a:rPr>
              <a:t>sors</a:t>
            </a:r>
            <a:endParaRPr lang="en-US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-365430" y="3815337"/>
            <a:ext cx="27276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sort</a:t>
            </a:r>
            <a:endParaRPr lang="en-US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2690965" y="2596137"/>
            <a:ext cx="28716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</a:rPr>
              <a:t>sortons</a:t>
            </a:r>
            <a:endParaRPr lang="en-US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2690965" y="3205737"/>
            <a:ext cx="28716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</a:rPr>
              <a:t>sortez</a:t>
            </a:r>
            <a:endParaRPr lang="en-US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2690965" y="3815337"/>
            <a:ext cx="36336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</a:rPr>
              <a:t>sortent</a:t>
            </a:r>
            <a:endParaRPr lang="en-US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37" name="Group 16"/>
          <p:cNvGrpSpPr>
            <a:grpSpLocks/>
          </p:cNvGrpSpPr>
          <p:nvPr/>
        </p:nvGrpSpPr>
        <p:grpSpPr bwMode="auto">
          <a:xfrm>
            <a:off x="4876800" y="2623125"/>
            <a:ext cx="3733800" cy="1715432"/>
            <a:chOff x="1536" y="2532"/>
            <a:chExt cx="1260" cy="696"/>
          </a:xfrm>
        </p:grpSpPr>
        <p:sp>
          <p:nvSpPr>
            <p:cNvPr id="38" name="Line 13"/>
            <p:cNvSpPr>
              <a:spLocks noChangeShapeType="1"/>
            </p:cNvSpPr>
            <p:nvPr/>
          </p:nvSpPr>
          <p:spPr bwMode="auto">
            <a:xfrm>
              <a:off x="2184" y="2532"/>
              <a:ext cx="0" cy="6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9" name="Line 14"/>
            <p:cNvSpPr>
              <a:spLocks noChangeShapeType="1"/>
            </p:cNvSpPr>
            <p:nvPr/>
          </p:nvSpPr>
          <p:spPr bwMode="auto">
            <a:xfrm flipV="1">
              <a:off x="1542" y="2742"/>
              <a:ext cx="12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40" name="Line 15"/>
            <p:cNvSpPr>
              <a:spLocks noChangeShapeType="1"/>
            </p:cNvSpPr>
            <p:nvPr/>
          </p:nvSpPr>
          <p:spPr bwMode="auto">
            <a:xfrm flipV="1">
              <a:off x="1536" y="3000"/>
              <a:ext cx="12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5715303" y="2057400"/>
            <a:ext cx="22856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partir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4571999" y="2575500"/>
            <a:ext cx="20418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pars</a:t>
            </a:r>
            <a:endParaRPr lang="en-US" sz="2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4724399" y="3205737"/>
            <a:ext cx="18894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pars</a:t>
            </a:r>
            <a:endParaRPr lang="en-US" sz="2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3886200" y="3815337"/>
            <a:ext cx="27276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part</a:t>
            </a:r>
            <a:endParaRPr lang="en-US" sz="2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6958164" y="2596137"/>
            <a:ext cx="28716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partons</a:t>
            </a:r>
            <a:endParaRPr lang="en-US" sz="2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>
            <a:off x="6958164" y="3205737"/>
            <a:ext cx="28716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partez</a:t>
            </a:r>
            <a:endParaRPr lang="en-US" sz="2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7" name="Text Box 19"/>
          <p:cNvSpPr txBox="1">
            <a:spLocks noChangeArrowheads="1"/>
          </p:cNvSpPr>
          <p:nvPr/>
        </p:nvSpPr>
        <p:spPr bwMode="auto">
          <a:xfrm>
            <a:off x="6958165" y="3820180"/>
            <a:ext cx="36336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partent</a:t>
            </a:r>
            <a:endParaRPr lang="en-US" sz="2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43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005581"/>
              </p:ext>
            </p:extLst>
          </p:nvPr>
        </p:nvGraphicFramePr>
        <p:xfrm>
          <a:off x="871538" y="2819400"/>
          <a:ext cx="740886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/>
                <a:gridCol w="1852216"/>
                <a:gridCol w="1852216"/>
                <a:gridCol w="18522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SORTIR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DORMIR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SERVIR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solidFill>
                            <a:schemeClr val="tx2"/>
                          </a:solidFill>
                        </a:rPr>
                        <a:t>sors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pars</a:t>
                      </a:r>
                      <a:endParaRPr lang="en-US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dors</a:t>
                      </a:r>
                      <a:endParaRPr lang="en-US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C00000"/>
                          </a:solidFill>
                        </a:rPr>
                        <a:t>sers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2"/>
                          </a:solidFill>
                        </a:rPr>
                        <a:t>sors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pars</a:t>
                      </a:r>
                      <a:endParaRPr lang="en-US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dors</a:t>
                      </a:r>
                      <a:endParaRPr lang="en-US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C00000"/>
                          </a:solidFill>
                        </a:rPr>
                        <a:t>sers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sort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part</a:t>
                      </a:r>
                      <a:endParaRPr lang="en-US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dort</a:t>
                      </a:r>
                      <a:endParaRPr lang="en-US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C00000"/>
                          </a:solidFill>
                        </a:rPr>
                        <a:t>sert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2"/>
                          </a:solidFill>
                        </a:rPr>
                        <a:t>sortons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partons</a:t>
                      </a:r>
                      <a:endParaRPr lang="en-US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dormons</a:t>
                      </a:r>
                      <a:endParaRPr lang="en-US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C00000"/>
                          </a:solidFill>
                        </a:rPr>
                        <a:t>servons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2"/>
                          </a:solidFill>
                        </a:rPr>
                        <a:t>sortez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partez</a:t>
                      </a:r>
                      <a:endParaRPr lang="en-US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dormez</a:t>
                      </a:r>
                      <a:endParaRPr lang="en-US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C00000"/>
                          </a:solidFill>
                        </a:rPr>
                        <a:t>servez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2"/>
                          </a:solidFill>
                        </a:rPr>
                        <a:t>sortent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partent</a:t>
                      </a:r>
                      <a:endParaRPr lang="en-US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dorment</a:t>
                      </a:r>
                      <a:endParaRPr lang="en-US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C00000"/>
                          </a:solidFill>
                        </a:rPr>
                        <a:t>servent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Look </a:t>
            </a:r>
            <a:r>
              <a:rPr lang="en-US" sz="2400" dirty="0"/>
              <a:t>(p.272)</a:t>
            </a:r>
          </a:p>
        </p:txBody>
      </p:sp>
    </p:spTree>
    <p:extLst>
      <p:ext uri="{BB962C8B-B14F-4D97-AF65-F5344CB8AC3E}">
        <p14:creationId xmlns:p14="http://schemas.microsoft.com/office/powerpoint/2010/main" val="320634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38400"/>
            <a:ext cx="8271933" cy="4419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Kuti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prendre</a:t>
            </a:r>
            <a:r>
              <a:rPr lang="en-US" dirty="0" smtClean="0"/>
              <a:t> </a:t>
            </a:r>
            <a:r>
              <a:rPr lang="en-US" dirty="0" err="1" smtClean="0"/>
              <a:t>l’avion</a:t>
            </a:r>
            <a:r>
              <a:rPr lang="en-US" dirty="0" smtClean="0"/>
              <a:t>.  Il sort son billet?</a:t>
            </a:r>
          </a:p>
          <a:p>
            <a:pPr marL="0" indent="0">
              <a:buNone/>
            </a:pPr>
            <a:r>
              <a:rPr lang="en-US" b="1" i="1" dirty="0" smtClean="0"/>
              <a:t>	</a:t>
            </a:r>
            <a:r>
              <a:rPr lang="en-US" b="1" i="1" dirty="0" err="1" smtClean="0"/>
              <a:t>Oui</a:t>
            </a:r>
            <a:r>
              <a:rPr lang="en-US" b="1" i="1" dirty="0" smtClean="0"/>
              <a:t>, </a:t>
            </a:r>
            <a:r>
              <a:rPr lang="en-US" b="1" i="1" dirty="0" err="1" smtClean="0"/>
              <a:t>il</a:t>
            </a:r>
            <a:r>
              <a:rPr lang="en-US" b="1" i="1" dirty="0" smtClean="0"/>
              <a:t> sort son billet.</a:t>
            </a:r>
          </a:p>
          <a:p>
            <a:r>
              <a:rPr lang="en-US" dirty="0" smtClean="0"/>
              <a:t>Il sort son </a:t>
            </a:r>
            <a:r>
              <a:rPr lang="en-US" dirty="0" err="1" smtClean="0"/>
              <a:t>passeport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i="1" dirty="0" err="1" smtClean="0"/>
              <a:t>Oui</a:t>
            </a:r>
            <a:r>
              <a:rPr lang="en-US" b="1" i="1" dirty="0" smtClean="0"/>
              <a:t>, </a:t>
            </a:r>
            <a:r>
              <a:rPr lang="en-US" b="1" i="1" dirty="0" err="1" smtClean="0"/>
              <a:t>il</a:t>
            </a:r>
            <a:r>
              <a:rPr lang="en-US" b="1" i="1" dirty="0" smtClean="0"/>
              <a:t> sort son </a:t>
            </a:r>
            <a:r>
              <a:rPr lang="en-US" b="1" i="1" dirty="0" err="1" smtClean="0"/>
              <a:t>passeport</a:t>
            </a:r>
            <a:r>
              <a:rPr lang="en-US" b="1" i="1" dirty="0" smtClean="0"/>
              <a:t>.</a:t>
            </a:r>
            <a:endParaRPr lang="en-US" dirty="0" smtClean="0"/>
          </a:p>
          <a:p>
            <a:r>
              <a:rPr lang="en-US" dirty="0" smtClean="0"/>
              <a:t>Son </a:t>
            </a:r>
            <a:r>
              <a:rPr lang="en-US" dirty="0" err="1" smtClean="0"/>
              <a:t>avion</a:t>
            </a:r>
            <a:r>
              <a:rPr lang="en-US" dirty="0" smtClean="0"/>
              <a:t> part de </a:t>
            </a:r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porte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i="1" dirty="0" smtClean="0"/>
              <a:t>Son </a:t>
            </a:r>
            <a:r>
              <a:rPr lang="en-US" b="1" i="1" dirty="0" err="1" smtClean="0"/>
              <a:t>avion</a:t>
            </a:r>
            <a:r>
              <a:rPr lang="en-US" b="1" i="1" dirty="0" smtClean="0"/>
              <a:t> part de la </a:t>
            </a:r>
            <a:r>
              <a:rPr lang="en-US" b="1" i="1" dirty="0" err="1" smtClean="0"/>
              <a:t>porte</a:t>
            </a:r>
            <a:r>
              <a:rPr lang="en-US" b="1" i="1" dirty="0" smtClean="0"/>
              <a:t> </a:t>
            </a:r>
            <a:r>
              <a:rPr lang="en-US" b="1" i="1" u="sng" dirty="0" smtClean="0"/>
              <a:t>    #	</a:t>
            </a:r>
            <a:endParaRPr lang="en-US" dirty="0" smtClean="0"/>
          </a:p>
          <a:p>
            <a:r>
              <a:rPr lang="en-US" dirty="0" smtClean="0"/>
              <a:t>Son </a:t>
            </a:r>
            <a:r>
              <a:rPr lang="en-US" dirty="0" err="1" smtClean="0"/>
              <a:t>avion</a:t>
            </a:r>
            <a:r>
              <a:rPr lang="en-US" dirty="0" smtClean="0"/>
              <a:t> part à </a:t>
            </a:r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heure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i="1" dirty="0" smtClean="0"/>
              <a:t>Son </a:t>
            </a:r>
            <a:r>
              <a:rPr lang="en-US" b="1" i="1" dirty="0" err="1" smtClean="0"/>
              <a:t>avion</a:t>
            </a:r>
            <a:r>
              <a:rPr lang="en-US" b="1" i="1" dirty="0" smtClean="0"/>
              <a:t> part à </a:t>
            </a:r>
            <a:r>
              <a:rPr lang="en-US" b="1" i="1" u="sng" dirty="0" smtClean="0"/>
              <a:t>		</a:t>
            </a:r>
            <a:r>
              <a:rPr lang="en-US" b="1" i="1" dirty="0" smtClean="0"/>
              <a:t> </a:t>
            </a:r>
            <a:r>
              <a:rPr lang="en-US" b="1" i="1" dirty="0" err="1" smtClean="0"/>
              <a:t>heure</a:t>
            </a:r>
            <a:r>
              <a:rPr lang="en-US" b="1" i="1" dirty="0" smtClean="0"/>
              <a:t>(s) </a:t>
            </a:r>
            <a:r>
              <a:rPr lang="en-US" b="1" i="1" u="sng" dirty="0" smtClean="0"/>
              <a:t>	</a:t>
            </a:r>
            <a:r>
              <a:rPr lang="en-US" b="1" i="1" dirty="0" smtClean="0"/>
              <a:t>.</a:t>
            </a:r>
            <a:endParaRPr lang="en-US" dirty="0" smtClean="0"/>
          </a:p>
          <a:p>
            <a:r>
              <a:rPr lang="en-US" dirty="0" smtClean="0"/>
              <a:t>À </a:t>
            </a:r>
            <a:r>
              <a:rPr lang="en-US" dirty="0" err="1" smtClean="0"/>
              <a:t>bord</a:t>
            </a:r>
            <a:r>
              <a:rPr lang="en-US" dirty="0" smtClean="0"/>
              <a:t>, on </a:t>
            </a:r>
            <a:r>
              <a:rPr lang="en-US" dirty="0" err="1" smtClean="0"/>
              <a:t>sert</a:t>
            </a:r>
            <a:r>
              <a:rPr lang="en-US" dirty="0" smtClean="0"/>
              <a:t> des </a:t>
            </a:r>
            <a:r>
              <a:rPr lang="en-US" dirty="0" err="1" smtClean="0"/>
              <a:t>boissons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i="1" dirty="0" err="1" smtClean="0"/>
              <a:t>Oui</a:t>
            </a:r>
            <a:r>
              <a:rPr lang="en-US" b="1" i="1" dirty="0" smtClean="0"/>
              <a:t>, on </a:t>
            </a:r>
            <a:r>
              <a:rPr lang="en-US" b="1" i="1" dirty="0" err="1" smtClean="0"/>
              <a:t>sert</a:t>
            </a:r>
            <a:r>
              <a:rPr lang="en-US" b="1" i="1" dirty="0" smtClean="0"/>
              <a:t> des </a:t>
            </a:r>
            <a:r>
              <a:rPr lang="en-US" b="1" i="1" dirty="0" err="1" smtClean="0"/>
              <a:t>boissons</a:t>
            </a:r>
            <a:r>
              <a:rPr lang="en-US" b="1" i="1" dirty="0" smtClean="0"/>
              <a:t> à </a:t>
            </a:r>
            <a:r>
              <a:rPr lang="en-US" b="1" i="1" dirty="0" err="1" smtClean="0"/>
              <a:t>bord</a:t>
            </a:r>
            <a:r>
              <a:rPr lang="en-US" b="1" i="1" dirty="0" smtClean="0"/>
              <a:t>. (Non, on ne </a:t>
            </a:r>
            <a:r>
              <a:rPr lang="en-US" b="1" i="1" dirty="0" err="1" smtClean="0"/>
              <a:t>sert</a:t>
            </a:r>
            <a:r>
              <a:rPr lang="en-US" b="1" i="1" dirty="0" smtClean="0"/>
              <a:t> pas de…)</a:t>
            </a:r>
            <a:endParaRPr lang="en-US" dirty="0" smtClean="0"/>
          </a:p>
          <a:p>
            <a:r>
              <a:rPr lang="en-US" dirty="0" smtClean="0"/>
              <a:t>On </a:t>
            </a:r>
            <a:r>
              <a:rPr lang="en-US" dirty="0" err="1" smtClean="0"/>
              <a:t>sert</a:t>
            </a:r>
            <a:r>
              <a:rPr lang="en-US" dirty="0" smtClean="0"/>
              <a:t> un </a:t>
            </a:r>
            <a:r>
              <a:rPr lang="en-US" dirty="0" err="1" smtClean="0"/>
              <a:t>repas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i="1" dirty="0" err="1" smtClean="0"/>
              <a:t>Oui</a:t>
            </a:r>
            <a:r>
              <a:rPr lang="en-US" b="1" i="1" dirty="0" smtClean="0"/>
              <a:t>, on </a:t>
            </a:r>
            <a:r>
              <a:rPr lang="en-US" b="1" i="1" dirty="0" err="1" smtClean="0"/>
              <a:t>sert</a:t>
            </a:r>
            <a:r>
              <a:rPr lang="en-US" b="1" i="1" dirty="0" smtClean="0"/>
              <a:t> un </a:t>
            </a:r>
            <a:r>
              <a:rPr lang="en-US" b="1" i="1" dirty="0" err="1" smtClean="0"/>
              <a:t>repas</a:t>
            </a:r>
            <a:r>
              <a:rPr lang="en-US" b="1" i="1" dirty="0" smtClean="0"/>
              <a:t>. </a:t>
            </a:r>
            <a:r>
              <a:rPr lang="en-US" b="1" i="1" dirty="0"/>
              <a:t> </a:t>
            </a:r>
            <a:r>
              <a:rPr lang="en-US" b="1" i="1" dirty="0" smtClean="0"/>
              <a:t>(Non, on ne </a:t>
            </a:r>
            <a:r>
              <a:rPr lang="en-US" b="1" i="1" dirty="0" err="1" smtClean="0"/>
              <a:t>sert</a:t>
            </a:r>
            <a:r>
              <a:rPr lang="en-US" b="1" i="1" dirty="0" smtClean="0"/>
              <a:t> pas de </a:t>
            </a:r>
            <a:r>
              <a:rPr lang="en-US" b="1" i="1" dirty="0" err="1" smtClean="0"/>
              <a:t>repas</a:t>
            </a:r>
            <a:r>
              <a:rPr lang="en-US" b="1" i="1" dirty="0" smtClean="0"/>
              <a:t>.)</a:t>
            </a:r>
            <a:endParaRPr lang="en-US" dirty="0" smtClean="0"/>
          </a:p>
          <a:p>
            <a:r>
              <a:rPr lang="en-US" dirty="0" smtClean="0"/>
              <a:t>M. </a:t>
            </a:r>
            <a:r>
              <a:rPr lang="en-US" dirty="0" err="1" smtClean="0"/>
              <a:t>Kuti</a:t>
            </a:r>
            <a:r>
              <a:rPr lang="en-US" dirty="0" smtClean="0"/>
              <a:t> </a:t>
            </a:r>
            <a:r>
              <a:rPr lang="en-US" dirty="0" err="1" smtClean="0"/>
              <a:t>dort</a:t>
            </a:r>
            <a:r>
              <a:rPr lang="en-US" dirty="0" smtClean="0"/>
              <a:t> un </a:t>
            </a:r>
            <a:r>
              <a:rPr lang="en-US" dirty="0" err="1" smtClean="0"/>
              <a:t>peu</a:t>
            </a:r>
            <a:r>
              <a:rPr lang="en-US" dirty="0" smtClean="0"/>
              <a:t> pendant le </a:t>
            </a:r>
            <a:r>
              <a:rPr lang="en-US" dirty="0" err="1" smtClean="0"/>
              <a:t>vol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i="1" dirty="0" err="1" smtClean="0"/>
              <a:t>Oui</a:t>
            </a:r>
            <a:r>
              <a:rPr lang="en-US" b="1" i="1" dirty="0" smtClean="0"/>
              <a:t> (Non), M. </a:t>
            </a:r>
            <a:r>
              <a:rPr lang="en-US" b="1" i="1" dirty="0" err="1" smtClean="0"/>
              <a:t>Kuti</a:t>
            </a:r>
            <a:r>
              <a:rPr lang="en-US" b="1" i="1" dirty="0" smtClean="0"/>
              <a:t> (ne) </a:t>
            </a:r>
            <a:r>
              <a:rPr lang="en-US" b="1" i="1" dirty="0" err="1" smtClean="0"/>
              <a:t>dort</a:t>
            </a:r>
            <a:r>
              <a:rPr lang="en-US" b="1" i="1" dirty="0" smtClean="0"/>
              <a:t> (pas) un </a:t>
            </a:r>
            <a:r>
              <a:rPr lang="en-US" b="1" i="1" dirty="0" err="1" smtClean="0"/>
              <a:t>peu</a:t>
            </a:r>
            <a:r>
              <a:rPr lang="en-US" b="1" i="1" dirty="0" smtClean="0"/>
              <a:t> pendant le vol.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Répondez</a:t>
            </a:r>
            <a:r>
              <a:rPr lang="en-US" dirty="0"/>
              <a:t> </a:t>
            </a:r>
            <a:r>
              <a:rPr lang="en-US" dirty="0" smtClean="0"/>
              <a:t>en </a:t>
            </a:r>
            <a:r>
              <a:rPr lang="en-US" dirty="0" err="1" smtClean="0"/>
              <a:t>français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1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14600"/>
            <a:ext cx="8271933" cy="434339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Tu</a:t>
            </a:r>
            <a:r>
              <a:rPr lang="en-US" dirty="0" smtClean="0"/>
              <a:t> pars pour </a:t>
            </a:r>
            <a:r>
              <a:rPr lang="en-US" dirty="0" err="1" smtClean="0"/>
              <a:t>l’école</a:t>
            </a:r>
            <a:r>
              <a:rPr lang="en-US" dirty="0" smtClean="0"/>
              <a:t> à </a:t>
            </a:r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heure</a:t>
            </a:r>
            <a:r>
              <a:rPr lang="en-US" dirty="0" smtClean="0"/>
              <a:t> le </a:t>
            </a:r>
            <a:r>
              <a:rPr lang="en-US" dirty="0" err="1" smtClean="0"/>
              <a:t>matin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i="1" dirty="0" smtClean="0"/>
              <a:t>Je pars pour </a:t>
            </a:r>
            <a:r>
              <a:rPr lang="en-US" b="1" i="1" dirty="0" err="1" smtClean="0"/>
              <a:t>l’école</a:t>
            </a:r>
            <a:r>
              <a:rPr lang="en-US" b="1" i="1" dirty="0" smtClean="0"/>
              <a:t> à </a:t>
            </a:r>
            <a:r>
              <a:rPr lang="en-US" b="1" i="1" u="sng" dirty="0" smtClean="0"/>
              <a:t>		</a:t>
            </a:r>
            <a:r>
              <a:rPr lang="en-US" b="1" i="1" dirty="0" smtClean="0"/>
              <a:t> </a:t>
            </a:r>
            <a:r>
              <a:rPr lang="en-US" b="1" i="1" dirty="0" err="1" smtClean="0"/>
              <a:t>heure</a:t>
            </a:r>
            <a:r>
              <a:rPr lang="en-US" b="1" i="1" dirty="0" smtClean="0"/>
              <a:t>(s) </a:t>
            </a:r>
            <a:r>
              <a:rPr lang="en-US" b="1" i="1" u="sng" dirty="0" smtClean="0"/>
              <a:t>	</a:t>
            </a:r>
            <a:r>
              <a:rPr lang="en-US" b="1" i="1" dirty="0" smtClean="0"/>
              <a:t>.</a:t>
            </a:r>
            <a:endParaRPr lang="en-US" dirty="0" smtClean="0"/>
          </a:p>
          <a:p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sors</a:t>
            </a:r>
            <a:r>
              <a:rPr lang="en-US" dirty="0" smtClean="0"/>
              <a:t> de la </a:t>
            </a:r>
            <a:r>
              <a:rPr lang="en-US" dirty="0" err="1" smtClean="0"/>
              <a:t>maison</a:t>
            </a:r>
            <a:r>
              <a:rPr lang="en-US" dirty="0" smtClean="0"/>
              <a:t> à </a:t>
            </a:r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heure</a:t>
            </a:r>
            <a:r>
              <a:rPr lang="en-US" dirty="0" smtClean="0"/>
              <a:t> le </a:t>
            </a:r>
            <a:r>
              <a:rPr lang="en-US" dirty="0" err="1" smtClean="0"/>
              <a:t>matin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i="1" dirty="0" smtClean="0"/>
              <a:t>Je </a:t>
            </a:r>
            <a:r>
              <a:rPr lang="en-US" b="1" i="1" dirty="0" err="1" smtClean="0"/>
              <a:t>sors</a:t>
            </a:r>
            <a:r>
              <a:rPr lang="en-US" b="1" i="1" dirty="0" smtClean="0"/>
              <a:t> de la </a:t>
            </a:r>
            <a:r>
              <a:rPr lang="en-US" b="1" i="1" dirty="0" err="1" smtClean="0"/>
              <a:t>maison</a:t>
            </a:r>
            <a:r>
              <a:rPr lang="en-US" b="1" i="1" dirty="0" smtClean="0"/>
              <a:t> </a:t>
            </a:r>
            <a:r>
              <a:rPr lang="en-US" b="1" i="1" dirty="0"/>
              <a:t>à </a:t>
            </a:r>
            <a:r>
              <a:rPr lang="en-US" b="1" i="1" u="sng" dirty="0"/>
              <a:t>		</a:t>
            </a:r>
            <a:r>
              <a:rPr lang="en-US" b="1" i="1" dirty="0"/>
              <a:t> </a:t>
            </a:r>
            <a:r>
              <a:rPr lang="en-US" b="1" i="1" dirty="0" err="1"/>
              <a:t>heure</a:t>
            </a:r>
            <a:r>
              <a:rPr lang="en-US" b="1" i="1" dirty="0"/>
              <a:t>(s) </a:t>
            </a:r>
            <a:r>
              <a:rPr lang="en-US" b="1" i="1" u="sng" dirty="0"/>
              <a:t>	</a:t>
            </a:r>
            <a:r>
              <a:rPr lang="en-US" b="1" i="1" dirty="0" smtClean="0"/>
              <a:t>.</a:t>
            </a:r>
            <a:endParaRPr lang="en-US" dirty="0" smtClean="0"/>
          </a:p>
          <a:p>
            <a:r>
              <a:rPr lang="en-US" dirty="0" err="1" smtClean="0"/>
              <a:t>Quand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arrives à </a:t>
            </a:r>
            <a:r>
              <a:rPr lang="en-US" dirty="0" err="1" smtClean="0"/>
              <a:t>l’école</a:t>
            </a:r>
            <a:r>
              <a:rPr lang="en-US" dirty="0" smtClean="0"/>
              <a:t>, </a:t>
            </a:r>
            <a:r>
              <a:rPr lang="en-US" dirty="0" err="1" smtClean="0"/>
              <a:t>qu’est-ce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sors</a:t>
            </a:r>
            <a:r>
              <a:rPr lang="en-US" dirty="0" smtClean="0"/>
              <a:t> de ton sac à dos?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i="1" dirty="0" err="1" smtClean="0"/>
              <a:t>Quand</a:t>
            </a:r>
            <a:r>
              <a:rPr lang="en-US" b="1" i="1" dirty="0" smtClean="0"/>
              <a:t> </a:t>
            </a:r>
            <a:r>
              <a:rPr lang="en-US" b="1" i="1" dirty="0" err="1" smtClean="0"/>
              <a:t>j’arrive</a:t>
            </a:r>
            <a:r>
              <a:rPr lang="en-US" b="1" i="1" dirty="0" smtClean="0"/>
              <a:t> </a:t>
            </a:r>
            <a:r>
              <a:rPr lang="en-US" b="1" i="1" dirty="0"/>
              <a:t>à </a:t>
            </a:r>
            <a:r>
              <a:rPr lang="en-US" b="1" i="1" dirty="0" err="1" smtClean="0"/>
              <a:t>l’école</a:t>
            </a:r>
            <a:r>
              <a:rPr lang="en-US" b="1" i="1" dirty="0" smtClean="0"/>
              <a:t>, je </a:t>
            </a:r>
            <a:r>
              <a:rPr lang="en-US" b="1" i="1" dirty="0" err="1" smtClean="0"/>
              <a:t>sors</a:t>
            </a:r>
            <a:r>
              <a:rPr lang="en-US" b="1" i="1" dirty="0" smtClean="0"/>
              <a:t> _____ de </a:t>
            </a:r>
            <a:r>
              <a:rPr lang="en-US" b="1" i="1" dirty="0" err="1" smtClean="0"/>
              <a:t>mon</a:t>
            </a:r>
            <a:r>
              <a:rPr lang="en-US" b="1" i="1" dirty="0" smtClean="0"/>
              <a:t> sac à dos.</a:t>
            </a:r>
          </a:p>
          <a:p>
            <a:r>
              <a:rPr lang="en-US" dirty="0" err="1" smtClean="0"/>
              <a:t>Quelquefois</a:t>
            </a:r>
            <a:r>
              <a:rPr lang="en-US" dirty="0" smtClean="0"/>
              <a:t>,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dors</a:t>
            </a:r>
            <a:r>
              <a:rPr lang="en-US" dirty="0" smtClean="0"/>
              <a:t> un </a:t>
            </a:r>
            <a:r>
              <a:rPr lang="en-US" dirty="0" err="1" smtClean="0"/>
              <a:t>peu</a:t>
            </a:r>
            <a:r>
              <a:rPr lang="en-US" dirty="0" smtClean="0"/>
              <a:t> en </a:t>
            </a:r>
            <a:r>
              <a:rPr lang="en-US" dirty="0" err="1" smtClean="0"/>
              <a:t>classe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i="1" dirty="0" err="1" smtClean="0"/>
              <a:t>Oui</a:t>
            </a:r>
            <a:r>
              <a:rPr lang="en-US" b="1" i="1" dirty="0" smtClean="0"/>
              <a:t> (Non), je (ne) </a:t>
            </a:r>
            <a:r>
              <a:rPr lang="en-US" b="1" i="1" dirty="0" err="1" smtClean="0"/>
              <a:t>dors</a:t>
            </a:r>
            <a:r>
              <a:rPr lang="en-US" b="1" i="1" dirty="0" smtClean="0"/>
              <a:t> (pas) un </a:t>
            </a:r>
            <a:r>
              <a:rPr lang="en-US" b="1" i="1" dirty="0" err="1" smtClean="0"/>
              <a:t>peu</a:t>
            </a:r>
            <a:r>
              <a:rPr lang="en-US" b="1" i="1" dirty="0" smtClean="0"/>
              <a:t> en </a:t>
            </a:r>
            <a:r>
              <a:rPr lang="en-US" b="1" i="1" dirty="0" err="1" smtClean="0"/>
              <a:t>classe</a:t>
            </a:r>
            <a:r>
              <a:rPr lang="en-US" b="1" i="1" dirty="0" smtClean="0"/>
              <a:t>.</a:t>
            </a:r>
            <a:endParaRPr lang="en-US" dirty="0" smtClean="0"/>
          </a:p>
          <a:p>
            <a:r>
              <a:rPr lang="en-US" dirty="0" smtClean="0"/>
              <a:t>Le week-end,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sors</a:t>
            </a:r>
            <a:r>
              <a:rPr lang="en-US" dirty="0" smtClean="0"/>
              <a:t> avec </a:t>
            </a:r>
            <a:r>
              <a:rPr lang="en-US" dirty="0" err="1" smtClean="0"/>
              <a:t>tes</a:t>
            </a:r>
            <a:r>
              <a:rPr lang="en-US" dirty="0" smtClean="0"/>
              <a:t> </a:t>
            </a:r>
            <a:r>
              <a:rPr lang="en-US" dirty="0" err="1" smtClean="0"/>
              <a:t>copains</a:t>
            </a:r>
            <a:r>
              <a:rPr lang="en-US" dirty="0" smtClean="0"/>
              <a:t>?  </a:t>
            </a:r>
            <a:r>
              <a:rPr lang="en-US" dirty="0" err="1" smtClean="0"/>
              <a:t>Qu’est-ce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faites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i="1" dirty="0" err="1" smtClean="0"/>
              <a:t>Oui</a:t>
            </a:r>
            <a:r>
              <a:rPr lang="en-US" b="1" i="1" dirty="0"/>
              <a:t> </a:t>
            </a:r>
            <a:r>
              <a:rPr lang="en-US" b="1" i="1" dirty="0" smtClean="0"/>
              <a:t>(Non), je (ne) </a:t>
            </a:r>
            <a:r>
              <a:rPr lang="en-US" b="1" i="1" dirty="0" err="1" smtClean="0"/>
              <a:t>sors</a:t>
            </a:r>
            <a:r>
              <a:rPr lang="en-US" b="1" i="1" dirty="0" smtClean="0"/>
              <a:t> (pas) avec </a:t>
            </a:r>
            <a:r>
              <a:rPr lang="en-US" b="1" i="1" dirty="0" err="1" smtClean="0"/>
              <a:t>mes</a:t>
            </a:r>
            <a:r>
              <a:rPr lang="en-US" b="1" i="1" dirty="0" smtClean="0"/>
              <a:t> </a:t>
            </a:r>
            <a:r>
              <a:rPr lang="en-US" b="1" i="1" dirty="0" err="1" smtClean="0"/>
              <a:t>copains</a:t>
            </a:r>
            <a:r>
              <a:rPr lang="en-US" b="1" i="1" dirty="0" smtClean="0"/>
              <a:t> le week-end.</a:t>
            </a:r>
          </a:p>
          <a:p>
            <a:pPr marL="0" indent="0">
              <a:buNone/>
            </a:pPr>
            <a:r>
              <a:rPr lang="en-US" b="1" i="1" dirty="0"/>
              <a:t>	</a:t>
            </a:r>
            <a:r>
              <a:rPr lang="en-US" b="1" i="1" dirty="0" smtClean="0"/>
              <a:t>Nous…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Répondez</a:t>
            </a:r>
            <a:r>
              <a:rPr lang="en-US" dirty="0"/>
              <a:t> </a:t>
            </a:r>
            <a:r>
              <a:rPr lang="en-US" dirty="0" smtClean="0"/>
              <a:t>en </a:t>
            </a:r>
            <a:r>
              <a:rPr lang="en-US" dirty="0" err="1" smtClean="0"/>
              <a:t>français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98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6/60/Walton_with_Leicester_-_Peterborough_East_train_geograph-2791492-by-Ben-Brooksbank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2743200"/>
            <a:ext cx="5962650" cy="347006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Ch.9 </a:t>
            </a:r>
            <a:r>
              <a:rPr lang="en-US" dirty="0" err="1" smtClean="0"/>
              <a:t>Vocabulaire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Mots 1-2 (pp.292-299)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64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6/60/Walton_with_Leicester_-_Peterborough_East_train_geograph-2791492-by-Ben-Brooksbank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33400"/>
            <a:ext cx="4057650" cy="236142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Ch. 9 </a:t>
            </a:r>
            <a:r>
              <a:rPr lang="en-US" dirty="0" err="1"/>
              <a:t>Vocabulaire</a:t>
            </a:r>
            <a:r>
              <a:rPr lang="en-US" dirty="0"/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(pp.292-299)</a:t>
            </a:r>
            <a:endParaRPr lang="en-US" dirty="0"/>
          </a:p>
        </p:txBody>
      </p:sp>
      <p:pic>
        <p:nvPicPr>
          <p:cNvPr id="2054" name="Picture 6" descr="http://mytravelphotos.net/wp-content/uploads/2013/01/Gare-du-Nord-Pictures-1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667000"/>
            <a:ext cx="5438775" cy="4079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4365" y="3119735"/>
            <a:ext cx="1342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une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gare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200" y="3581400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err="1" smtClean="0"/>
              <a:t>Gare</a:t>
            </a:r>
            <a:r>
              <a:rPr lang="en-US" sz="2400" i="1" dirty="0" smtClean="0"/>
              <a:t> du Nord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0883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upload.wikimedia.org/wikipedia/commons/6/60/Walton_with_Leicester_-_Peterborough_East_train_geograph-2791492-by-Ben-Brooksbank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33400"/>
            <a:ext cx="4057650" cy="236142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Ch. 9 </a:t>
            </a:r>
            <a:r>
              <a:rPr lang="en-US" dirty="0" err="1"/>
              <a:t>Vocabulaire</a:t>
            </a:r>
            <a:r>
              <a:rPr lang="en-US" dirty="0"/>
              <a:t> </a:t>
            </a:r>
            <a:r>
              <a:rPr lang="en-US" sz="2400" dirty="0">
                <a:solidFill>
                  <a:schemeClr val="bg1"/>
                </a:solidFill>
              </a:rPr>
              <a:t>(pp.292-299)</a:t>
            </a:r>
            <a:endParaRPr lang="en-US" dirty="0"/>
          </a:p>
        </p:txBody>
      </p:sp>
      <p:pic>
        <p:nvPicPr>
          <p:cNvPr id="3082" name="Picture 10" descr="http://homofabulus.com/wp-content/uploads/2012/10/faire-la-queue-agress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67001" y="3523268"/>
            <a:ext cx="6825615" cy="28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upload.wikimedia.org/wikipedia/commons/d/de/Metrto-Paris-Guichet-Stati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09850"/>
            <a:ext cx="5257800" cy="3943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83121" y="2819400"/>
            <a:ext cx="1579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un </a:t>
            </a:r>
            <a:r>
              <a:rPr lang="en-US" sz="2400" b="1" dirty="0" err="1" smtClean="0"/>
              <a:t>guichet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95400" y="5876290"/>
            <a:ext cx="1983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faire la queue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7974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6/60/Walton_with_Leicester_-_Peterborough_East_train_geograph-2791492-by-Ben-Brooksbank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33400"/>
            <a:ext cx="4057650" cy="236142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Ch. 9 </a:t>
            </a:r>
            <a:r>
              <a:rPr lang="en-US" dirty="0" err="1"/>
              <a:t>Vocabulaire</a:t>
            </a:r>
            <a:r>
              <a:rPr lang="en-US" dirty="0"/>
              <a:t> </a:t>
            </a:r>
            <a:r>
              <a:rPr lang="en-US" sz="2400" dirty="0">
                <a:solidFill>
                  <a:schemeClr val="bg1"/>
                </a:solidFill>
              </a:rPr>
              <a:t>(pp.292-299)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/>
              <a:t>vendre</a:t>
            </a:r>
            <a:endParaRPr lang="en-US" b="1" dirty="0" smtClean="0"/>
          </a:p>
          <a:p>
            <a:r>
              <a:rPr lang="en-US" b="1" dirty="0" smtClean="0"/>
              <a:t>un billet</a:t>
            </a:r>
          </a:p>
          <a:p>
            <a:r>
              <a:rPr lang="en-US" b="1" dirty="0" smtClean="0"/>
              <a:t>un </a:t>
            </a:r>
            <a:r>
              <a:rPr lang="en-US" b="1" dirty="0" err="1" smtClean="0"/>
              <a:t>aller</a:t>
            </a:r>
            <a:r>
              <a:rPr lang="en-US" b="1" dirty="0" smtClean="0"/>
              <a:t> (simple)</a:t>
            </a:r>
          </a:p>
          <a:p>
            <a:r>
              <a:rPr lang="en-US" b="1" dirty="0" smtClean="0"/>
              <a:t>un </a:t>
            </a:r>
            <a:r>
              <a:rPr lang="en-US" b="1" dirty="0" err="1" smtClean="0"/>
              <a:t>aller</a:t>
            </a:r>
            <a:r>
              <a:rPr lang="en-US" b="1" dirty="0" smtClean="0"/>
              <a:t> (et) retour</a:t>
            </a:r>
          </a:p>
          <a:p>
            <a:r>
              <a:rPr lang="en-US" b="1" dirty="0" smtClean="0"/>
              <a:t>un </a:t>
            </a:r>
            <a:r>
              <a:rPr lang="en-US" b="1" dirty="0" err="1" smtClean="0"/>
              <a:t>horaire</a:t>
            </a:r>
            <a:endParaRPr lang="en-US" b="1" dirty="0" smtClean="0"/>
          </a:p>
          <a:p>
            <a:r>
              <a:rPr lang="en-US" b="1" dirty="0" err="1" smtClean="0"/>
              <a:t>être</a:t>
            </a:r>
            <a:r>
              <a:rPr lang="en-US" b="1" dirty="0" smtClean="0"/>
              <a:t> en retard</a:t>
            </a:r>
          </a:p>
          <a:p>
            <a:r>
              <a:rPr lang="en-US" b="1" dirty="0" err="1" smtClean="0"/>
              <a:t>être</a:t>
            </a:r>
            <a:r>
              <a:rPr lang="en-US" b="1" dirty="0" smtClean="0"/>
              <a:t> en </a:t>
            </a:r>
            <a:r>
              <a:rPr lang="en-US" b="1" dirty="0" err="1" smtClean="0"/>
              <a:t>avance</a:t>
            </a:r>
            <a:endParaRPr lang="en-US" b="1" dirty="0" smtClean="0"/>
          </a:p>
          <a:p>
            <a:r>
              <a:rPr lang="en-US" b="1" dirty="0" smtClean="0"/>
              <a:t>rater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to sell</a:t>
            </a:r>
          </a:p>
          <a:p>
            <a:r>
              <a:rPr lang="en-US" i="1" dirty="0" smtClean="0"/>
              <a:t>a ticket</a:t>
            </a:r>
          </a:p>
          <a:p>
            <a:r>
              <a:rPr lang="en-US" i="1" dirty="0" smtClean="0"/>
              <a:t>a one-way ticket</a:t>
            </a:r>
          </a:p>
          <a:p>
            <a:r>
              <a:rPr lang="en-US" i="1" dirty="0" smtClean="0"/>
              <a:t>a round-trip ticket</a:t>
            </a:r>
          </a:p>
          <a:p>
            <a:r>
              <a:rPr lang="en-US" i="1" dirty="0" smtClean="0"/>
              <a:t>a schedule</a:t>
            </a:r>
          </a:p>
          <a:p>
            <a:r>
              <a:rPr lang="en-US" i="1" dirty="0" smtClean="0"/>
              <a:t>to be late (person)</a:t>
            </a:r>
          </a:p>
          <a:p>
            <a:r>
              <a:rPr lang="en-US" i="1" dirty="0" smtClean="0"/>
              <a:t>to be early</a:t>
            </a:r>
          </a:p>
          <a:p>
            <a:r>
              <a:rPr lang="en-US" i="1" dirty="0" smtClean="0"/>
              <a:t>to miss</a:t>
            </a:r>
          </a:p>
        </p:txBody>
      </p:sp>
    </p:spTree>
    <p:extLst>
      <p:ext uri="{BB962C8B-B14F-4D97-AF65-F5344CB8AC3E}">
        <p14:creationId xmlns:p14="http://schemas.microsoft.com/office/powerpoint/2010/main" val="296038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6/60/Walton_with_Leicester_-_Peterborough_East_train_geograph-2791492-by-Ben-Brooksbank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33400"/>
            <a:ext cx="4057650" cy="236142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795272"/>
          </a:xfrm>
        </p:spPr>
        <p:txBody>
          <a:bodyPr/>
          <a:lstStyle/>
          <a:p>
            <a:r>
              <a:rPr lang="en-US" dirty="0" smtClean="0"/>
              <a:t>Ch. 9 </a:t>
            </a:r>
            <a:r>
              <a:rPr lang="en-US" dirty="0" err="1" smtClean="0"/>
              <a:t>Vocabulaire</a:t>
            </a:r>
            <a:r>
              <a:rPr lang="en-US" dirty="0" smtClean="0"/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(pp.292-299)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rgbClr val="FFFF00"/>
                </a:solidFill>
              </a:rPr>
              <a:t>**EXTRA**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composter son billet</a:t>
            </a:r>
          </a:p>
          <a:p>
            <a:r>
              <a:rPr lang="en-US" dirty="0">
                <a:solidFill>
                  <a:srgbClr val="0070C0"/>
                </a:solidFill>
              </a:rPr>
              <a:t>un chariot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une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salle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d’attente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un </a:t>
            </a:r>
            <a:r>
              <a:rPr lang="en-US" dirty="0">
                <a:solidFill>
                  <a:srgbClr val="0070C0"/>
                </a:solidFill>
              </a:rPr>
              <a:t>buffet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un </a:t>
            </a:r>
            <a:r>
              <a:rPr lang="en-US" dirty="0" err="1" smtClean="0">
                <a:solidFill>
                  <a:srgbClr val="0070C0"/>
                </a:solidFill>
              </a:rPr>
              <a:t>kiosque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un journal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une</a:t>
            </a:r>
            <a:r>
              <a:rPr lang="en-US" dirty="0" smtClean="0">
                <a:solidFill>
                  <a:srgbClr val="0070C0"/>
                </a:solidFill>
              </a:rPr>
              <a:t> carte </a:t>
            </a:r>
            <a:r>
              <a:rPr lang="en-US" dirty="0" err="1" smtClean="0">
                <a:solidFill>
                  <a:srgbClr val="0070C0"/>
                </a:solidFill>
              </a:rPr>
              <a:t>postale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un magazine</a:t>
            </a:r>
          </a:p>
          <a:p>
            <a:r>
              <a:rPr lang="en-US" dirty="0">
                <a:solidFill>
                  <a:srgbClr val="0070C0"/>
                </a:solidFill>
              </a:rPr>
              <a:t>la </a:t>
            </a:r>
            <a:r>
              <a:rPr lang="en-US" dirty="0" err="1">
                <a:solidFill>
                  <a:srgbClr val="0070C0"/>
                </a:solidFill>
              </a:rPr>
              <a:t>voie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en </a:t>
            </a:r>
            <a:r>
              <a:rPr lang="en-US" dirty="0" err="1">
                <a:solidFill>
                  <a:srgbClr val="0070C0"/>
                </a:solidFill>
              </a:rPr>
              <a:t>seconde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en </a:t>
            </a:r>
            <a:r>
              <a:rPr lang="en-US" dirty="0" smtClean="0">
                <a:solidFill>
                  <a:srgbClr val="0070C0"/>
                </a:solidFill>
              </a:rPr>
              <a:t>première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to validate one’s ticket</a:t>
            </a:r>
          </a:p>
          <a:p>
            <a:r>
              <a:rPr lang="en-US" i="1" dirty="0">
                <a:solidFill>
                  <a:srgbClr val="0070C0"/>
                </a:solidFill>
              </a:rPr>
              <a:t>a cart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a waiting room</a:t>
            </a:r>
          </a:p>
          <a:p>
            <a:r>
              <a:rPr lang="en-US" i="1" dirty="0">
                <a:solidFill>
                  <a:srgbClr val="0070C0"/>
                </a:solidFill>
              </a:rPr>
              <a:t>a train station restaurant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a kiosk, newsstand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a newspaper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a postcard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a magazine</a:t>
            </a:r>
          </a:p>
          <a:p>
            <a:r>
              <a:rPr lang="en-US" i="1" dirty="0">
                <a:solidFill>
                  <a:srgbClr val="0070C0"/>
                </a:solidFill>
              </a:rPr>
              <a:t>the track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second </a:t>
            </a:r>
            <a:r>
              <a:rPr lang="en-US" i="1" dirty="0">
                <a:solidFill>
                  <a:srgbClr val="0070C0"/>
                </a:solidFill>
              </a:rPr>
              <a:t>class</a:t>
            </a:r>
          </a:p>
          <a:p>
            <a:r>
              <a:rPr lang="en-US" i="1" dirty="0">
                <a:solidFill>
                  <a:srgbClr val="0070C0"/>
                </a:solidFill>
              </a:rPr>
              <a:t>first </a:t>
            </a:r>
            <a:r>
              <a:rPr lang="en-US" i="1" dirty="0" smtClean="0">
                <a:solidFill>
                  <a:srgbClr val="0070C0"/>
                </a:solidFill>
              </a:rPr>
              <a:t>class</a:t>
            </a:r>
          </a:p>
        </p:txBody>
      </p:sp>
    </p:spTree>
    <p:extLst>
      <p:ext uri="{BB962C8B-B14F-4D97-AF65-F5344CB8AC3E}">
        <p14:creationId xmlns:p14="http://schemas.microsoft.com/office/powerpoint/2010/main" val="371552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6/60/Walton_with_Leicester_-_Peterborough_East_train_geograph-2791492-by-Ben-Brooksbank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33400"/>
            <a:ext cx="4057650" cy="236142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Ch. 9 </a:t>
            </a:r>
            <a:r>
              <a:rPr lang="en-US" dirty="0" err="1"/>
              <a:t>Vocabulaire</a:t>
            </a:r>
            <a:r>
              <a:rPr lang="en-US" dirty="0"/>
              <a:t> </a:t>
            </a:r>
            <a:r>
              <a:rPr lang="en-US" sz="2400" dirty="0">
                <a:solidFill>
                  <a:schemeClr val="bg1"/>
                </a:solidFill>
              </a:rPr>
              <a:t>(pp.292-299)</a:t>
            </a:r>
            <a:endParaRPr lang="en-US" dirty="0"/>
          </a:p>
        </p:txBody>
      </p:sp>
      <p:pic>
        <p:nvPicPr>
          <p:cNvPr id="2050" name="Picture 2" descr="http://4rail.net/4rail_pics_2008/fra_parisgno_eurostarcap_nr3207_unboarding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863" y="2667000"/>
            <a:ext cx="5000625" cy="3752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>
            <a:stCxn id="11" idx="1"/>
          </p:cNvCxnSpPr>
          <p:nvPr/>
        </p:nvCxnSpPr>
        <p:spPr>
          <a:xfrm flipH="1">
            <a:off x="4457209" y="5564833"/>
            <a:ext cx="2869694" cy="0"/>
          </a:xfrm>
          <a:prstGeom prst="line">
            <a:avLst/>
          </a:prstGeom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26903" y="5334000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le </a:t>
            </a:r>
            <a:r>
              <a:rPr lang="en-US" sz="2400" b="1" dirty="0" err="1" smtClean="0"/>
              <a:t>quai</a:t>
            </a:r>
            <a:endParaRPr lang="en-US" sz="2400" b="1" dirty="0"/>
          </a:p>
        </p:txBody>
      </p:sp>
      <p:cxnSp>
        <p:nvCxnSpPr>
          <p:cNvPr id="13" name="Straight Connector 12"/>
          <p:cNvCxnSpPr>
            <a:stCxn id="14" idx="1"/>
          </p:cNvCxnSpPr>
          <p:nvPr/>
        </p:nvCxnSpPr>
        <p:spPr>
          <a:xfrm flipH="1">
            <a:off x="5029200" y="3202633"/>
            <a:ext cx="2045502" cy="1340792"/>
          </a:xfrm>
          <a:prstGeom prst="line">
            <a:avLst/>
          </a:prstGeom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74702" y="2971800"/>
            <a:ext cx="1824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un voyageur</a:t>
            </a:r>
            <a:endParaRPr lang="en-US" sz="2400" b="1" dirty="0"/>
          </a:p>
        </p:txBody>
      </p:sp>
      <p:cxnSp>
        <p:nvCxnSpPr>
          <p:cNvPr id="17" name="Straight Connector 16"/>
          <p:cNvCxnSpPr>
            <a:stCxn id="18" idx="1"/>
          </p:cNvCxnSpPr>
          <p:nvPr/>
        </p:nvCxnSpPr>
        <p:spPr>
          <a:xfrm flipH="1">
            <a:off x="5715000" y="3946997"/>
            <a:ext cx="1192945" cy="853603"/>
          </a:xfrm>
          <a:prstGeom prst="line">
            <a:avLst/>
          </a:prstGeom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07945" y="3716164"/>
            <a:ext cx="2149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une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voyageuse</a:t>
            </a:r>
            <a:endParaRPr lang="en-US" sz="2400" b="1" dirty="0"/>
          </a:p>
        </p:txBody>
      </p:sp>
      <p:cxnSp>
        <p:nvCxnSpPr>
          <p:cNvPr id="22" name="Straight Connector 21"/>
          <p:cNvCxnSpPr>
            <a:endCxn id="23" idx="3"/>
          </p:cNvCxnSpPr>
          <p:nvPr/>
        </p:nvCxnSpPr>
        <p:spPr>
          <a:xfrm flipH="1" flipV="1">
            <a:off x="1395908" y="3918750"/>
            <a:ext cx="2033092" cy="348452"/>
          </a:xfrm>
          <a:prstGeom prst="line">
            <a:avLst/>
          </a:prstGeom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78907" y="3687917"/>
            <a:ext cx="1217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un train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5374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8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Ch.8 </a:t>
            </a:r>
            <a:r>
              <a:rPr lang="en-US" dirty="0" err="1" smtClean="0"/>
              <a:t>Vocabulaire</a:t>
            </a:r>
            <a:r>
              <a:rPr lang="en-US" dirty="0" smtClean="0"/>
              <a:t> </a:t>
            </a:r>
            <a:r>
              <a:rPr lang="en-US" dirty="0"/>
              <a:t>Mots 1</a:t>
            </a:r>
            <a:r>
              <a:rPr lang="en-US" sz="2400" dirty="0"/>
              <a:t> (pp.260-263)</a:t>
            </a:r>
            <a:endParaRPr lang="en-US" dirty="0"/>
          </a:p>
        </p:txBody>
      </p:sp>
      <p:pic>
        <p:nvPicPr>
          <p:cNvPr id="3" name="Picture 8" descr="http://www.bag-factory.fr/media/catalog/product/cache/1/image/5e06319eda06f020e43594a9c230972d/v/a/valise-jump-antibes-haut_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243" y="3080307"/>
            <a:ext cx="1860757" cy="271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://www.labagagerie.com/img/p/29-91-larg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646" y="3962400"/>
            <a:ext cx="1513282" cy="151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20747" y="3309312"/>
            <a:ext cx="1271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une</a:t>
            </a:r>
            <a:r>
              <a:rPr lang="en-US" sz="2000" b="1" dirty="0" smtClean="0"/>
              <a:t> valise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5334000"/>
            <a:ext cx="2113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un </a:t>
            </a:r>
            <a:r>
              <a:rPr lang="en-US" sz="2000" b="1" dirty="0" err="1" smtClean="0"/>
              <a:t>bagage</a:t>
            </a:r>
            <a:r>
              <a:rPr lang="en-US" sz="2000" b="1" dirty="0" smtClean="0"/>
              <a:t> </a:t>
            </a:r>
            <a:r>
              <a:rPr lang="en-US" sz="2000" b="1" dirty="0"/>
              <a:t>à</a:t>
            </a:r>
            <a:r>
              <a:rPr lang="en-US" sz="2000" b="1" dirty="0" smtClean="0"/>
              <a:t> main</a:t>
            </a:r>
            <a:endParaRPr lang="en-US" sz="2000" b="1" dirty="0"/>
          </a:p>
        </p:txBody>
      </p:sp>
      <p:pic>
        <p:nvPicPr>
          <p:cNvPr id="7" name="Picture 12" descr="http://www.visualphotos.com/photo/2x1970237/young_woman_packing_suitcase_in_hotel_room_012021B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0" r="16817" b="11132"/>
          <a:stretch/>
        </p:blipFill>
        <p:spPr bwMode="auto">
          <a:xfrm>
            <a:off x="966274" y="2655450"/>
            <a:ext cx="2919926" cy="2995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2862960"/>
            <a:ext cx="1885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faire </a:t>
            </a:r>
            <a:r>
              <a:rPr lang="en-US" sz="2000" b="1" dirty="0" err="1" smtClean="0"/>
              <a:t>ses</a:t>
            </a:r>
            <a:r>
              <a:rPr lang="en-US" sz="2000" b="1" dirty="0" smtClean="0"/>
              <a:t> valises</a:t>
            </a:r>
            <a:endParaRPr lang="en-US" sz="2000" b="1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4" y="1219200"/>
            <a:ext cx="4391026" cy="97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73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6/60/Walton_with_Leicester_-_Peterborough_East_train_geograph-2791492-by-Ben-Brooksbank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33400"/>
            <a:ext cx="4057650" cy="236142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Ch. 9 </a:t>
            </a:r>
            <a:r>
              <a:rPr lang="en-US" dirty="0" err="1"/>
              <a:t>Vocabulaire</a:t>
            </a:r>
            <a:r>
              <a:rPr lang="en-US" dirty="0"/>
              <a:t> </a:t>
            </a:r>
            <a:r>
              <a:rPr lang="en-US" sz="2400" dirty="0">
                <a:solidFill>
                  <a:schemeClr val="bg1"/>
                </a:solidFill>
              </a:rPr>
              <a:t>(pp.292-299)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attendre</a:t>
            </a:r>
            <a:endParaRPr lang="en-US" b="1" dirty="0" smtClean="0"/>
          </a:p>
          <a:p>
            <a:r>
              <a:rPr lang="en-US" b="1" dirty="0" err="1" smtClean="0"/>
              <a:t>perdre</a:t>
            </a:r>
            <a:r>
              <a:rPr lang="en-US" b="1" dirty="0" smtClean="0"/>
              <a:t> patience</a:t>
            </a:r>
          </a:p>
          <a:p>
            <a:r>
              <a:rPr lang="en-US" b="1" dirty="0" err="1" smtClean="0"/>
              <a:t>annoncer</a:t>
            </a:r>
            <a:r>
              <a:rPr lang="en-US" b="1" dirty="0" smtClean="0"/>
              <a:t> le </a:t>
            </a:r>
            <a:r>
              <a:rPr lang="en-US" b="1" dirty="0" err="1" smtClean="0"/>
              <a:t>départ</a:t>
            </a:r>
            <a:endParaRPr lang="en-US" b="1" dirty="0" smtClean="0"/>
          </a:p>
          <a:p>
            <a:r>
              <a:rPr lang="en-US" b="1" dirty="0" smtClean="0"/>
              <a:t>entendre</a:t>
            </a:r>
          </a:p>
          <a:p>
            <a:r>
              <a:rPr lang="en-US" b="1" dirty="0" smtClean="0"/>
              <a:t>arriver à </a:t>
            </a:r>
            <a:r>
              <a:rPr lang="en-US" dirty="0" smtClean="0"/>
              <a:t>+ </a:t>
            </a:r>
            <a:r>
              <a:rPr lang="en-US" i="1" dirty="0" smtClean="0"/>
              <a:t>infinitive		</a:t>
            </a:r>
            <a:endParaRPr lang="en-US" b="1" dirty="0" smtClean="0"/>
          </a:p>
          <a:p>
            <a:r>
              <a:rPr lang="en-US" b="1" dirty="0" err="1"/>
              <a:t>une</a:t>
            </a:r>
            <a:r>
              <a:rPr lang="en-US" b="1" dirty="0"/>
              <a:t> </a:t>
            </a:r>
            <a:r>
              <a:rPr lang="en-US" b="1" dirty="0" err="1"/>
              <a:t>voiture</a:t>
            </a:r>
            <a:r>
              <a:rPr lang="en-US" b="1" dirty="0"/>
              <a:t>, un wagon</a:t>
            </a:r>
          </a:p>
          <a:p>
            <a:r>
              <a:rPr lang="en-US" b="1" dirty="0" err="1" smtClean="0"/>
              <a:t>monter</a:t>
            </a:r>
            <a:r>
              <a:rPr lang="en-US" b="1" dirty="0" smtClean="0"/>
              <a:t> </a:t>
            </a:r>
            <a:r>
              <a:rPr lang="en-US" b="1" dirty="0"/>
              <a:t>en </a:t>
            </a:r>
            <a:r>
              <a:rPr lang="en-US" b="1" dirty="0" err="1" smtClean="0"/>
              <a:t>voiture</a:t>
            </a:r>
            <a:endParaRPr lang="en-US" b="1" dirty="0" smtClean="0"/>
          </a:p>
          <a:p>
            <a:r>
              <a:rPr lang="en-US" b="1" dirty="0" smtClean="0"/>
              <a:t>commencer (à)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smtClean="0"/>
              <a:t>to wait (for)</a:t>
            </a:r>
          </a:p>
          <a:p>
            <a:r>
              <a:rPr lang="en-US" i="1" dirty="0" smtClean="0"/>
              <a:t>to lose patience</a:t>
            </a:r>
          </a:p>
          <a:p>
            <a:r>
              <a:rPr lang="en-US" i="1" dirty="0" smtClean="0"/>
              <a:t>to announce the departure</a:t>
            </a:r>
          </a:p>
          <a:p>
            <a:r>
              <a:rPr lang="en-US" i="1" dirty="0" smtClean="0"/>
              <a:t>to hear</a:t>
            </a:r>
          </a:p>
          <a:p>
            <a:r>
              <a:rPr lang="en-US" i="1" dirty="0" smtClean="0"/>
              <a:t>to manage to…, to succeed in...</a:t>
            </a:r>
          </a:p>
          <a:p>
            <a:r>
              <a:rPr lang="en-US" i="1" dirty="0" smtClean="0"/>
              <a:t>a car, a train car</a:t>
            </a:r>
            <a:endParaRPr lang="en-US" dirty="0" smtClean="0"/>
          </a:p>
          <a:p>
            <a:r>
              <a:rPr lang="en-US" i="1" dirty="0" smtClean="0"/>
              <a:t>to get on/in the train</a:t>
            </a:r>
          </a:p>
          <a:p>
            <a:r>
              <a:rPr lang="en-US" i="1" dirty="0" smtClean="0"/>
              <a:t>to start/begin (to)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4761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upload.wikimedia.org/wikipedia/commons/6/60/Walton_with_Leicester_-_Peterborough_East_train_geograph-2791492-by-Ben-Brooksbank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33400"/>
            <a:ext cx="4057650" cy="236142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Ch. 9 </a:t>
            </a:r>
            <a:r>
              <a:rPr lang="en-US" dirty="0" err="1"/>
              <a:t>Vocabulaire</a:t>
            </a:r>
            <a:r>
              <a:rPr lang="en-US" dirty="0"/>
              <a:t> </a:t>
            </a:r>
            <a:r>
              <a:rPr lang="en-US" sz="2400" dirty="0">
                <a:solidFill>
                  <a:schemeClr val="bg1"/>
                </a:solidFill>
              </a:rPr>
              <a:t>(pp.292-299)</a:t>
            </a:r>
            <a:endParaRPr lang="en-US" dirty="0"/>
          </a:p>
        </p:txBody>
      </p:sp>
      <p:pic>
        <p:nvPicPr>
          <p:cNvPr id="1026" name="Picture 2" descr="http://3.bp.blogspot.com/-afbvImwvdXk/TZyQFkyix9I/AAAAAAAAAZ0/2lyhEIELww0/s1600/commuter_reading_1385730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67000"/>
            <a:ext cx="4381500" cy="2743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73013" y="5562600"/>
            <a:ext cx="617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lire</a:t>
            </a:r>
            <a:endParaRPr lang="en-US" sz="2400" b="1" dirty="0"/>
          </a:p>
        </p:txBody>
      </p:sp>
      <p:pic>
        <p:nvPicPr>
          <p:cNvPr id="7" name="Picture 4" descr="http://farm4.staticflickr.com/3590/3480622617_62ba483f0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00"/>
          <a:stretch/>
        </p:blipFill>
        <p:spPr bwMode="auto">
          <a:xfrm>
            <a:off x="762000" y="2667000"/>
            <a:ext cx="2895600" cy="309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34350" y="5943600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écrire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18007" y="6096000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dire (à) –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949579" y="6096000"/>
            <a:ext cx="1975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to say/tell (to)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03390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6/60/Walton_with_Leicester_-_Peterborough_East_train_geograph-2791492-by-Ben-Brooksbank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33400"/>
            <a:ext cx="4057650" cy="236142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Ch. 9 </a:t>
            </a:r>
            <a:r>
              <a:rPr lang="en-US" dirty="0" err="1"/>
              <a:t>Vocabulaire</a:t>
            </a:r>
            <a:r>
              <a:rPr lang="en-US" dirty="0"/>
              <a:t> </a:t>
            </a:r>
            <a:r>
              <a:rPr lang="en-US" sz="2400" dirty="0">
                <a:solidFill>
                  <a:schemeClr val="bg1"/>
                </a:solidFill>
              </a:rPr>
              <a:t>(pp.292-299)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un </a:t>
            </a:r>
            <a:r>
              <a:rPr lang="en-US" b="1" dirty="0" err="1"/>
              <a:t>arrêt</a:t>
            </a:r>
            <a:endParaRPr lang="en-US" b="1" dirty="0"/>
          </a:p>
          <a:p>
            <a:r>
              <a:rPr lang="en-US" b="1" dirty="0" err="1"/>
              <a:t>une</a:t>
            </a:r>
            <a:r>
              <a:rPr lang="en-US" b="1" dirty="0"/>
              <a:t> </a:t>
            </a:r>
            <a:r>
              <a:rPr lang="en-US" b="1" dirty="0" err="1"/>
              <a:t>correspondance</a:t>
            </a:r>
            <a:endParaRPr lang="en-US" b="1" dirty="0"/>
          </a:p>
          <a:p>
            <a:r>
              <a:rPr lang="en-US" b="1" dirty="0" err="1"/>
              <a:t>descendre</a:t>
            </a:r>
            <a:r>
              <a:rPr lang="en-US" b="1" dirty="0"/>
              <a:t> du train</a:t>
            </a:r>
          </a:p>
          <a:p>
            <a:r>
              <a:rPr lang="en-US" b="1" dirty="0"/>
              <a:t>changer de </a:t>
            </a:r>
            <a:r>
              <a:rPr lang="en-US" b="1" dirty="0" smtClean="0"/>
              <a:t>train</a:t>
            </a:r>
          </a:p>
          <a:p>
            <a:endParaRPr lang="en-US" b="1" dirty="0"/>
          </a:p>
          <a:p>
            <a:r>
              <a:rPr lang="en-US" b="1" dirty="0" smtClean="0"/>
              <a:t>prochain(e)</a:t>
            </a:r>
            <a:endParaRPr lang="en-US" b="1" dirty="0"/>
          </a:p>
          <a:p>
            <a:r>
              <a:rPr lang="en-US" b="1" dirty="0" err="1" smtClean="0"/>
              <a:t>quelques</a:t>
            </a:r>
            <a:endParaRPr lang="en-US" dirty="0"/>
          </a:p>
          <a:p>
            <a:r>
              <a:rPr lang="en-US" b="1" dirty="0" smtClean="0"/>
              <a:t>la </a:t>
            </a:r>
            <a:r>
              <a:rPr lang="en-US" b="1" dirty="0" err="1" smtClean="0"/>
              <a:t>plupart</a:t>
            </a:r>
            <a:r>
              <a:rPr lang="en-US" b="1" dirty="0" smtClean="0"/>
              <a:t> des</a:t>
            </a:r>
            <a:endParaRPr lang="en-US" b="1" dirty="0"/>
          </a:p>
          <a:p>
            <a:r>
              <a:rPr lang="en-US" b="1" dirty="0" err="1" smtClean="0"/>
              <a:t>depuis</a:t>
            </a:r>
            <a:endParaRPr lang="en-US" b="1" dirty="0"/>
          </a:p>
          <a:p>
            <a:r>
              <a:rPr lang="en-US" b="1" dirty="0" err="1" smtClean="0"/>
              <a:t>sinon</a:t>
            </a:r>
            <a:endParaRPr lang="en-US" b="1" dirty="0"/>
          </a:p>
          <a:p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 smtClean="0"/>
              <a:t>a stop</a:t>
            </a:r>
          </a:p>
          <a:p>
            <a:r>
              <a:rPr lang="en-US" i="1" dirty="0" smtClean="0"/>
              <a:t>a connection</a:t>
            </a:r>
          </a:p>
          <a:p>
            <a:r>
              <a:rPr lang="en-US" i="1" dirty="0" smtClean="0"/>
              <a:t>to get off the train</a:t>
            </a:r>
          </a:p>
          <a:p>
            <a:r>
              <a:rPr lang="en-US" i="1" dirty="0" smtClean="0"/>
              <a:t>to change trains</a:t>
            </a:r>
          </a:p>
          <a:p>
            <a:endParaRPr lang="en-US" i="1" dirty="0"/>
          </a:p>
          <a:p>
            <a:r>
              <a:rPr lang="en-US" i="1" dirty="0" smtClean="0"/>
              <a:t>next</a:t>
            </a:r>
            <a:endParaRPr lang="en-US" i="1" dirty="0"/>
          </a:p>
          <a:p>
            <a:r>
              <a:rPr lang="en-US" i="1" dirty="0" smtClean="0"/>
              <a:t>some</a:t>
            </a:r>
            <a:endParaRPr lang="en-US" i="1" dirty="0"/>
          </a:p>
          <a:p>
            <a:r>
              <a:rPr lang="en-US" i="1" dirty="0" smtClean="0"/>
              <a:t>the majority of</a:t>
            </a:r>
            <a:endParaRPr lang="en-US" i="1" dirty="0"/>
          </a:p>
          <a:p>
            <a:r>
              <a:rPr lang="en-US" i="1" dirty="0" smtClean="0"/>
              <a:t>since</a:t>
            </a:r>
            <a:endParaRPr lang="en-US" i="1" dirty="0"/>
          </a:p>
          <a:p>
            <a:r>
              <a:rPr lang="en-US" i="1" dirty="0"/>
              <a:t>if </a:t>
            </a:r>
            <a:r>
              <a:rPr lang="en-US" i="1" dirty="0" smtClean="0"/>
              <a:t>not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2964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6/60/Walton_with_Leicester_-_Peterborough_East_train_geograph-2791492-by-Ben-Brooksbank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33400"/>
            <a:ext cx="4057650" cy="236142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un </a:t>
            </a:r>
            <a:r>
              <a:rPr lang="en-US" dirty="0" err="1" smtClean="0">
                <a:solidFill>
                  <a:srgbClr val="0070C0"/>
                </a:solidFill>
              </a:rPr>
              <a:t>contrôleur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err="1" smtClean="0">
                <a:solidFill>
                  <a:srgbClr val="0070C0"/>
                </a:solidFill>
              </a:rPr>
              <a:t>contrôler</a:t>
            </a:r>
            <a:r>
              <a:rPr lang="en-US" dirty="0" smtClean="0">
                <a:solidFill>
                  <a:srgbClr val="0070C0"/>
                </a:solidFill>
              </a:rPr>
              <a:t> les billets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un snack-bar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assis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err="1" smtClean="0">
                <a:solidFill>
                  <a:srgbClr val="0070C0"/>
                </a:solidFill>
              </a:rPr>
              <a:t>debout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a conductor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to check tickets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a snack bar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seated</a:t>
            </a:r>
            <a:endParaRPr lang="en-US" i="1" dirty="0">
              <a:solidFill>
                <a:srgbClr val="0070C0"/>
              </a:solidFill>
            </a:endParaRPr>
          </a:p>
          <a:p>
            <a:r>
              <a:rPr lang="en-US" i="1" dirty="0" smtClean="0">
                <a:solidFill>
                  <a:srgbClr val="0070C0"/>
                </a:solidFill>
              </a:rPr>
              <a:t>standing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795272"/>
          </a:xfrm>
        </p:spPr>
        <p:txBody>
          <a:bodyPr/>
          <a:lstStyle/>
          <a:p>
            <a:r>
              <a:rPr lang="en-US" dirty="0" smtClean="0"/>
              <a:t>Ch. 9 </a:t>
            </a:r>
            <a:r>
              <a:rPr lang="en-US" dirty="0" err="1" smtClean="0"/>
              <a:t>Vocabulaire</a:t>
            </a:r>
            <a:r>
              <a:rPr lang="en-US" dirty="0" smtClean="0"/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(pp.292-299)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rgbClr val="FFFF00"/>
                </a:solidFill>
              </a:rPr>
              <a:t>**EXTRA**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02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6/60/Walton_with_Leicester_-_Peterborough_East_train_geograph-2791492-by-Ben-Brooksbank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33400"/>
            <a:ext cx="4057650" cy="236142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8119533" cy="3450696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 smtClean="0"/>
              <a:t>I am waiting in line at the ticket window, but I’m starting to lose my patience.</a:t>
            </a:r>
          </a:p>
          <a:p>
            <a:r>
              <a:rPr lang="en-US" b="1" dirty="0" smtClean="0"/>
              <a:t>Je </a:t>
            </a:r>
            <a:r>
              <a:rPr lang="en-US" b="1" dirty="0" err="1" smtClean="0"/>
              <a:t>fais</a:t>
            </a:r>
            <a:r>
              <a:rPr lang="en-US" b="1" dirty="0" smtClean="0"/>
              <a:t> la queue au </a:t>
            </a:r>
            <a:r>
              <a:rPr lang="en-US" b="1" dirty="0" err="1" smtClean="0"/>
              <a:t>guichet</a:t>
            </a:r>
            <a:r>
              <a:rPr lang="en-US" b="1" dirty="0" smtClean="0"/>
              <a:t>, </a:t>
            </a:r>
            <a:r>
              <a:rPr lang="en-US" b="1" dirty="0" err="1" smtClean="0"/>
              <a:t>mais</a:t>
            </a:r>
            <a:r>
              <a:rPr lang="en-US" b="1" dirty="0" smtClean="0"/>
              <a:t> je commence à </a:t>
            </a:r>
            <a:r>
              <a:rPr lang="en-US" b="1" dirty="0" err="1" smtClean="0"/>
              <a:t>perdre</a:t>
            </a:r>
            <a:r>
              <a:rPr lang="en-US" b="1" dirty="0" smtClean="0"/>
              <a:t> patience.</a:t>
            </a:r>
          </a:p>
          <a:p>
            <a:endParaRPr lang="en-US" dirty="0" smtClean="0"/>
          </a:p>
          <a:p>
            <a:r>
              <a:rPr lang="en-US" i="1" dirty="0" smtClean="0"/>
              <a:t>I would like a roundtrip ticket in second class for Avignon, please.</a:t>
            </a:r>
          </a:p>
          <a:p>
            <a:r>
              <a:rPr lang="en-US" b="1" dirty="0" smtClean="0"/>
              <a:t>Je </a:t>
            </a:r>
            <a:r>
              <a:rPr lang="en-US" b="1" dirty="0" err="1" smtClean="0"/>
              <a:t>voudrais</a:t>
            </a:r>
            <a:r>
              <a:rPr lang="en-US" b="1" dirty="0" smtClean="0"/>
              <a:t> un </a:t>
            </a:r>
            <a:r>
              <a:rPr lang="en-US" b="1" dirty="0" err="1" smtClean="0"/>
              <a:t>aller</a:t>
            </a:r>
            <a:r>
              <a:rPr lang="en-US" b="1" dirty="0" smtClean="0"/>
              <a:t>-retour en </a:t>
            </a:r>
            <a:r>
              <a:rPr lang="en-US" b="1" dirty="0" err="1" smtClean="0"/>
              <a:t>seconde</a:t>
            </a:r>
            <a:r>
              <a:rPr lang="en-US" b="1" dirty="0" smtClean="0"/>
              <a:t> pour Avignon, </a:t>
            </a:r>
            <a:r>
              <a:rPr lang="en-US" b="1" dirty="0" err="1" smtClean="0"/>
              <a:t>s’il</a:t>
            </a:r>
            <a:r>
              <a:rPr lang="en-US" b="1" dirty="0" smtClean="0"/>
              <a:t> </a:t>
            </a:r>
            <a:r>
              <a:rPr lang="en-US" b="1" dirty="0" err="1" smtClean="0"/>
              <a:t>vous</a:t>
            </a:r>
            <a:r>
              <a:rPr lang="en-US" b="1" dirty="0" smtClean="0"/>
              <a:t> </a:t>
            </a:r>
            <a:r>
              <a:rPr lang="en-US" b="1" dirty="0" err="1" smtClean="0"/>
              <a:t>plaît</a:t>
            </a:r>
            <a:r>
              <a:rPr lang="en-US" b="1" dirty="0" smtClean="0"/>
              <a:t>.</a:t>
            </a:r>
          </a:p>
          <a:p>
            <a:endParaRPr lang="en-US" dirty="0" smtClean="0"/>
          </a:p>
          <a:p>
            <a:r>
              <a:rPr lang="en-US" i="1" dirty="0" smtClean="0"/>
              <a:t>The travelers are going to wait for the train on the platform.</a:t>
            </a:r>
          </a:p>
          <a:p>
            <a:r>
              <a:rPr lang="en-US" b="1" dirty="0" smtClean="0"/>
              <a:t>Les voyageurs </a:t>
            </a:r>
            <a:r>
              <a:rPr lang="en-US" b="1" dirty="0" err="1" smtClean="0"/>
              <a:t>vont</a:t>
            </a:r>
            <a:r>
              <a:rPr lang="en-US" b="1" dirty="0" smtClean="0"/>
              <a:t> </a:t>
            </a:r>
            <a:r>
              <a:rPr lang="en-US" b="1" dirty="0" err="1" smtClean="0"/>
              <a:t>attendre</a:t>
            </a:r>
            <a:r>
              <a:rPr lang="en-US" b="1" dirty="0" smtClean="0"/>
              <a:t> le train </a:t>
            </a:r>
            <a:r>
              <a:rPr lang="en-US" b="1" dirty="0" err="1" smtClean="0"/>
              <a:t>sur</a:t>
            </a:r>
            <a:r>
              <a:rPr lang="en-US" b="1" dirty="0" smtClean="0"/>
              <a:t> le </a:t>
            </a:r>
            <a:r>
              <a:rPr lang="en-US" b="1" dirty="0" err="1" smtClean="0"/>
              <a:t>quai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r>
              <a:rPr lang="en-US" i="1" dirty="0"/>
              <a:t>They’re announcing the departure of the train.</a:t>
            </a:r>
          </a:p>
          <a:p>
            <a:r>
              <a:rPr lang="en-US" b="1" dirty="0"/>
              <a:t>On </a:t>
            </a:r>
            <a:r>
              <a:rPr lang="en-US" b="1" dirty="0" err="1"/>
              <a:t>annonce</a:t>
            </a:r>
            <a:r>
              <a:rPr lang="en-US" b="1" dirty="0"/>
              <a:t> le </a:t>
            </a:r>
            <a:r>
              <a:rPr lang="en-US" b="1" dirty="0" err="1"/>
              <a:t>départ</a:t>
            </a:r>
            <a:r>
              <a:rPr lang="en-US" b="1" dirty="0"/>
              <a:t> du train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Traduisez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60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6/60/Walton_with_Leicester_-_Peterborough_East_train_geograph-2791492-by-Ben-Brooksbank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33400"/>
            <a:ext cx="4057650" cy="236142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i="1" dirty="0" smtClean="0"/>
              <a:t>One traveler doesn’t manage to hear the announcement.</a:t>
            </a:r>
          </a:p>
          <a:p>
            <a:r>
              <a:rPr lang="en-US" b="1" dirty="0" smtClean="0"/>
              <a:t>Un voyageur </a:t>
            </a:r>
            <a:r>
              <a:rPr lang="en-US" b="1" dirty="0" err="1" smtClean="0"/>
              <a:t>n’arrive</a:t>
            </a:r>
            <a:r>
              <a:rPr lang="en-US" b="1" dirty="0" smtClean="0"/>
              <a:t> pas à entendre </a:t>
            </a:r>
            <a:r>
              <a:rPr lang="en-US" b="1" dirty="0" err="1" smtClean="0"/>
              <a:t>l’annonce</a:t>
            </a:r>
            <a:r>
              <a:rPr lang="en-US" b="1" dirty="0" smtClean="0"/>
              <a:t>.</a:t>
            </a:r>
          </a:p>
          <a:p>
            <a:endParaRPr lang="en-US" dirty="0" smtClean="0"/>
          </a:p>
          <a:p>
            <a:r>
              <a:rPr lang="en-US" i="1" dirty="0" smtClean="0"/>
              <a:t>Marie is late.  She is not early.  She is going to miss the train.</a:t>
            </a:r>
          </a:p>
          <a:p>
            <a:r>
              <a:rPr lang="en-US" b="1" dirty="0" smtClean="0"/>
              <a:t>Marie </a:t>
            </a:r>
            <a:r>
              <a:rPr lang="en-US" b="1" dirty="0" err="1" smtClean="0"/>
              <a:t>est</a:t>
            </a:r>
            <a:r>
              <a:rPr lang="en-US" b="1" dirty="0" smtClean="0"/>
              <a:t> en retard.  Elle </a:t>
            </a:r>
            <a:r>
              <a:rPr lang="en-US" b="1" dirty="0" err="1" smtClean="0"/>
              <a:t>n’est</a:t>
            </a:r>
            <a:r>
              <a:rPr lang="en-US" b="1" dirty="0" smtClean="0"/>
              <a:t> pas en </a:t>
            </a:r>
            <a:r>
              <a:rPr lang="en-US" b="1" dirty="0" err="1" smtClean="0"/>
              <a:t>avance</a:t>
            </a:r>
            <a:r>
              <a:rPr lang="en-US" b="1" dirty="0" smtClean="0"/>
              <a:t>.  Elle </a:t>
            </a:r>
            <a:r>
              <a:rPr lang="en-US" b="1" dirty="0" err="1" smtClean="0"/>
              <a:t>va</a:t>
            </a:r>
            <a:r>
              <a:rPr lang="en-US" b="1" dirty="0" smtClean="0"/>
              <a:t> rater le train.</a:t>
            </a:r>
          </a:p>
          <a:p>
            <a:endParaRPr lang="en-US" dirty="0" smtClean="0"/>
          </a:p>
          <a:p>
            <a:r>
              <a:rPr lang="en-US" i="1" dirty="0" smtClean="0"/>
              <a:t>The travelers are going to change trains.</a:t>
            </a:r>
          </a:p>
          <a:p>
            <a:r>
              <a:rPr lang="en-US" b="1" dirty="0" smtClean="0"/>
              <a:t>Les voyageurs </a:t>
            </a:r>
            <a:r>
              <a:rPr lang="en-US" b="1" dirty="0" err="1" smtClean="0"/>
              <a:t>vont</a:t>
            </a:r>
            <a:r>
              <a:rPr lang="en-US" b="1" dirty="0" smtClean="0"/>
              <a:t> changer de train.</a:t>
            </a:r>
          </a:p>
          <a:p>
            <a:endParaRPr lang="en-US" b="1" dirty="0"/>
          </a:p>
          <a:p>
            <a:r>
              <a:rPr lang="en-US" i="1" dirty="0"/>
              <a:t>They have a connection in Bordeaux.</a:t>
            </a:r>
          </a:p>
          <a:p>
            <a:r>
              <a:rPr lang="en-US" b="1" dirty="0" err="1"/>
              <a:t>Ils</a:t>
            </a:r>
            <a:r>
              <a:rPr lang="en-US" b="1" dirty="0"/>
              <a:t> </a:t>
            </a:r>
            <a:r>
              <a:rPr lang="en-US" b="1" dirty="0" err="1"/>
              <a:t>ont</a:t>
            </a:r>
            <a:r>
              <a:rPr lang="en-US" b="1" dirty="0"/>
              <a:t> </a:t>
            </a:r>
            <a:r>
              <a:rPr lang="en-US" b="1" dirty="0" err="1"/>
              <a:t>une</a:t>
            </a:r>
            <a:r>
              <a:rPr lang="en-US" b="1" dirty="0"/>
              <a:t> </a:t>
            </a:r>
            <a:r>
              <a:rPr lang="en-US" b="1" dirty="0" err="1"/>
              <a:t>correspondance</a:t>
            </a:r>
            <a:r>
              <a:rPr lang="en-US" b="1" dirty="0"/>
              <a:t> à Bordeaux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Traduisez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78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6/60/Walton_with_Leicester_-_Peterborough_East_train_geograph-2791492-by-Ben-Brooksbank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33400"/>
            <a:ext cx="4057650" cy="236142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 smtClean="0"/>
              <a:t>The majority of the travelers are seated.</a:t>
            </a:r>
          </a:p>
          <a:p>
            <a:r>
              <a:rPr lang="en-US" b="1" dirty="0" smtClean="0"/>
              <a:t>La </a:t>
            </a:r>
            <a:r>
              <a:rPr lang="en-US" b="1" dirty="0" err="1" smtClean="0"/>
              <a:t>plupart</a:t>
            </a:r>
            <a:r>
              <a:rPr lang="en-US" b="1" dirty="0" smtClean="0"/>
              <a:t> des voyageurs </a:t>
            </a:r>
            <a:r>
              <a:rPr lang="en-US" b="1" dirty="0" err="1" smtClean="0"/>
              <a:t>sont</a:t>
            </a:r>
            <a:r>
              <a:rPr lang="en-US" b="1" dirty="0" smtClean="0"/>
              <a:t> </a:t>
            </a:r>
            <a:r>
              <a:rPr lang="en-US" b="1" dirty="0" err="1" smtClean="0"/>
              <a:t>assis</a:t>
            </a:r>
            <a:r>
              <a:rPr lang="en-US" b="1" dirty="0" smtClean="0"/>
              <a:t>.</a:t>
            </a:r>
          </a:p>
          <a:p>
            <a:endParaRPr lang="en-US" dirty="0" smtClean="0"/>
          </a:p>
          <a:p>
            <a:r>
              <a:rPr lang="en-US" i="1" dirty="0" smtClean="0"/>
              <a:t>There are some travelers standing.</a:t>
            </a:r>
          </a:p>
          <a:p>
            <a:r>
              <a:rPr lang="en-US" b="1" dirty="0" smtClean="0"/>
              <a:t>Il y a </a:t>
            </a:r>
            <a:r>
              <a:rPr lang="en-US" b="1" dirty="0" err="1" smtClean="0"/>
              <a:t>quelques</a:t>
            </a:r>
            <a:r>
              <a:rPr lang="en-US" b="1" dirty="0" smtClean="0"/>
              <a:t> voyageurs </a:t>
            </a:r>
            <a:r>
              <a:rPr lang="en-US" b="1" dirty="0" err="1" smtClean="0"/>
              <a:t>debout</a:t>
            </a:r>
            <a:r>
              <a:rPr lang="en-US" b="1" dirty="0" smtClean="0"/>
              <a:t>.</a:t>
            </a:r>
          </a:p>
          <a:p>
            <a:endParaRPr lang="en-US" dirty="0" smtClean="0"/>
          </a:p>
          <a:p>
            <a:r>
              <a:rPr lang="en-US" i="1" dirty="0" smtClean="0"/>
              <a:t>Sylvain is going to read a book and write some postcards.</a:t>
            </a:r>
          </a:p>
          <a:p>
            <a:r>
              <a:rPr lang="en-US" b="1" dirty="0" smtClean="0"/>
              <a:t>Sylvain </a:t>
            </a:r>
            <a:r>
              <a:rPr lang="en-US" b="1" dirty="0" err="1" smtClean="0"/>
              <a:t>va</a:t>
            </a:r>
            <a:r>
              <a:rPr lang="en-US" b="1" dirty="0" smtClean="0"/>
              <a:t> lire un </a:t>
            </a:r>
            <a:r>
              <a:rPr lang="en-US" b="1" dirty="0" err="1" smtClean="0"/>
              <a:t>livre</a:t>
            </a:r>
            <a:r>
              <a:rPr lang="en-US" b="1" dirty="0"/>
              <a:t> </a:t>
            </a:r>
            <a:r>
              <a:rPr lang="en-US" b="1" dirty="0" smtClean="0"/>
              <a:t>et </a:t>
            </a:r>
            <a:r>
              <a:rPr lang="en-US" b="1" dirty="0" err="1"/>
              <a:t>écrire</a:t>
            </a:r>
            <a:r>
              <a:rPr lang="en-US" b="1" dirty="0"/>
              <a:t> des </a:t>
            </a:r>
            <a:r>
              <a:rPr lang="en-US" b="1" dirty="0" err="1"/>
              <a:t>cartes</a:t>
            </a:r>
            <a:r>
              <a:rPr lang="en-US" b="1" dirty="0"/>
              <a:t> </a:t>
            </a:r>
            <a:r>
              <a:rPr lang="en-US" b="1" dirty="0" err="1"/>
              <a:t>postales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r>
              <a:rPr lang="en-US" i="1" dirty="0"/>
              <a:t>I am going to get off at the next stop.</a:t>
            </a:r>
          </a:p>
          <a:p>
            <a:r>
              <a:rPr lang="en-US" b="1" dirty="0"/>
              <a:t>Je </a:t>
            </a:r>
            <a:r>
              <a:rPr lang="en-US" b="1" dirty="0" err="1"/>
              <a:t>vais</a:t>
            </a:r>
            <a:r>
              <a:rPr lang="en-US" b="1" dirty="0"/>
              <a:t> </a:t>
            </a:r>
            <a:r>
              <a:rPr lang="en-US" b="1" dirty="0" err="1"/>
              <a:t>descendre</a:t>
            </a:r>
            <a:r>
              <a:rPr lang="en-US" b="1" dirty="0"/>
              <a:t> au prochain </a:t>
            </a:r>
            <a:r>
              <a:rPr lang="en-US" b="1" dirty="0" err="1"/>
              <a:t>arrêt</a:t>
            </a:r>
            <a:r>
              <a:rPr lang="en-US" b="1" dirty="0" smtClean="0"/>
              <a:t>.</a:t>
            </a:r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Traduisez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00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/>
              <a:t>In this chapter you will learn to:</a:t>
            </a:r>
          </a:p>
          <a:p>
            <a:r>
              <a:rPr lang="en-US" dirty="0"/>
              <a:t>check in for a flight, purchase a train ticket, and request information about arrival and departure</a:t>
            </a:r>
          </a:p>
          <a:p>
            <a:r>
              <a:rPr lang="en-US" dirty="0"/>
              <a:t>talk about some services aboard the plane and expressions related to train travel</a:t>
            </a:r>
          </a:p>
          <a:p>
            <a:r>
              <a:rPr lang="en-US" dirty="0"/>
              <a:t>talk about more activities, using –IR and –RE verbs</a:t>
            </a:r>
          </a:p>
          <a:p>
            <a:r>
              <a:rPr lang="en-US" dirty="0"/>
              <a:t>ask &amp; tell </a:t>
            </a:r>
            <a:r>
              <a:rPr lang="en-US" i="1" u="sng" dirty="0"/>
              <a:t>which</a:t>
            </a:r>
            <a:r>
              <a:rPr lang="en-US" dirty="0"/>
              <a:t> nouns people are talking about</a:t>
            </a:r>
          </a:p>
          <a:p>
            <a:r>
              <a:rPr lang="en-US" dirty="0"/>
              <a:t>talk about </a:t>
            </a:r>
            <a:r>
              <a:rPr lang="en-US" i="1" u="sng" dirty="0"/>
              <a:t>all</a:t>
            </a:r>
            <a:r>
              <a:rPr lang="en-US" dirty="0"/>
              <a:t> the people/things in a group</a:t>
            </a:r>
          </a:p>
          <a:p>
            <a:r>
              <a:rPr lang="en-US" dirty="0"/>
              <a:t>discuss air travel in France &amp; an interesting train trip in French-speaking </a:t>
            </a:r>
            <a:r>
              <a:rPr lang="en-US" dirty="0" smtClean="0"/>
              <a:t>Africa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Objectifs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33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 err="1" smtClean="0"/>
              <a:t>Quel</a:t>
            </a:r>
            <a:endParaRPr lang="en-US" b="1" u="sng" dirty="0" smtClean="0"/>
          </a:p>
          <a:p>
            <a:r>
              <a:rPr lang="en-US" dirty="0" smtClean="0"/>
              <a:t>When you want to ask </a:t>
            </a:r>
            <a:r>
              <a:rPr lang="en-US" i="1" dirty="0" smtClean="0"/>
              <a:t>“</a:t>
            </a:r>
            <a:r>
              <a:rPr lang="en-US" i="1" u="sng" dirty="0" smtClean="0"/>
              <a:t>what</a:t>
            </a:r>
            <a:r>
              <a:rPr lang="en-US" i="1" dirty="0" smtClean="0"/>
              <a:t>”</a:t>
            </a:r>
            <a:r>
              <a:rPr lang="en-US" dirty="0" smtClean="0"/>
              <a:t> or </a:t>
            </a:r>
            <a:r>
              <a:rPr lang="en-US" i="1" dirty="0" smtClean="0"/>
              <a:t>“</a:t>
            </a:r>
            <a:r>
              <a:rPr lang="en-US" i="1" u="sng" dirty="0" smtClean="0"/>
              <a:t>which</a:t>
            </a:r>
            <a:r>
              <a:rPr lang="en-US" i="1" dirty="0" smtClean="0"/>
              <a:t>,”</a:t>
            </a:r>
            <a:r>
              <a:rPr lang="en-US" dirty="0" smtClean="0"/>
              <a:t> use the interrogative adjective </a:t>
            </a:r>
            <a:r>
              <a:rPr lang="en-US" b="1" u="sng" dirty="0" err="1" smtClean="0"/>
              <a:t>quel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Like other adjectives, </a:t>
            </a:r>
            <a:r>
              <a:rPr lang="en-US" b="1" u="sng" dirty="0" err="1" smtClean="0"/>
              <a:t>quel</a:t>
            </a:r>
            <a:r>
              <a:rPr lang="en-US" dirty="0" smtClean="0"/>
              <a:t> must agree with the noun in gender and in number.</a:t>
            </a:r>
          </a:p>
          <a:p>
            <a:pPr lvl="1"/>
            <a:r>
              <a:rPr lang="en-US" b="1" dirty="0" err="1" smtClean="0"/>
              <a:t>quel</a:t>
            </a:r>
            <a:r>
              <a:rPr lang="en-US" b="1" dirty="0" smtClean="0"/>
              <a:t>(s)</a:t>
            </a:r>
            <a:r>
              <a:rPr lang="en-US" dirty="0" smtClean="0"/>
              <a:t> – </a:t>
            </a:r>
            <a:r>
              <a:rPr lang="en-US" i="1" dirty="0" smtClean="0"/>
              <a:t>m.	</a:t>
            </a:r>
            <a:r>
              <a:rPr lang="en-US" i="1" dirty="0" err="1" smtClean="0"/>
              <a:t>quel</a:t>
            </a:r>
            <a:r>
              <a:rPr lang="en-US" i="1" dirty="0" smtClean="0"/>
              <a:t> </a:t>
            </a:r>
            <a:r>
              <a:rPr lang="en-US" i="1" dirty="0" err="1" smtClean="0"/>
              <a:t>vol</a:t>
            </a:r>
            <a:r>
              <a:rPr lang="en-US" i="1" dirty="0" smtClean="0"/>
              <a:t>		</a:t>
            </a:r>
            <a:r>
              <a:rPr lang="en-US" i="1" dirty="0" err="1" smtClean="0"/>
              <a:t>quels</a:t>
            </a:r>
            <a:r>
              <a:rPr lang="en-US" i="1" dirty="0" smtClean="0"/>
              <a:t> </a:t>
            </a:r>
            <a:r>
              <a:rPr lang="en-US" i="1" dirty="0" err="1" smtClean="0"/>
              <a:t>avions</a:t>
            </a:r>
            <a:endParaRPr lang="en-US" b="1" dirty="0" smtClean="0"/>
          </a:p>
          <a:p>
            <a:pPr lvl="1"/>
            <a:r>
              <a:rPr lang="en-US" b="1" dirty="0" err="1" smtClean="0"/>
              <a:t>quelle</a:t>
            </a:r>
            <a:r>
              <a:rPr lang="en-US" b="1" dirty="0" smtClean="0"/>
              <a:t>(s) </a:t>
            </a:r>
            <a:r>
              <a:rPr lang="en-US" dirty="0" smtClean="0"/>
              <a:t>– </a:t>
            </a:r>
            <a:r>
              <a:rPr lang="en-US" i="1" dirty="0" smtClean="0"/>
              <a:t>f.	</a:t>
            </a:r>
            <a:r>
              <a:rPr lang="en-US" i="1" dirty="0" err="1" smtClean="0"/>
              <a:t>quelle</a:t>
            </a:r>
            <a:r>
              <a:rPr lang="en-US" i="1" dirty="0" smtClean="0"/>
              <a:t> </a:t>
            </a:r>
            <a:r>
              <a:rPr lang="en-US" i="1" dirty="0" err="1" smtClean="0"/>
              <a:t>hôtesse</a:t>
            </a:r>
            <a:r>
              <a:rPr lang="en-US" i="1" dirty="0" smtClean="0"/>
              <a:t>	</a:t>
            </a:r>
            <a:r>
              <a:rPr lang="en-US" i="1" dirty="0" err="1" smtClean="0"/>
              <a:t>quelles</a:t>
            </a:r>
            <a:r>
              <a:rPr lang="en-US" i="1" dirty="0" smtClean="0"/>
              <a:t> </a:t>
            </a:r>
            <a:r>
              <a:rPr lang="en-US" i="1" dirty="0" err="1" smtClean="0"/>
              <a:t>compagnies</a:t>
            </a:r>
            <a:endParaRPr lang="en-US" b="1" dirty="0"/>
          </a:p>
          <a:p>
            <a:endParaRPr lang="en-US" dirty="0" smtClean="0"/>
          </a:p>
          <a:p>
            <a:r>
              <a:rPr lang="en-US" dirty="0" smtClean="0"/>
              <a:t>All forms of </a:t>
            </a:r>
            <a:r>
              <a:rPr lang="en-US" b="1" u="sng" dirty="0" err="1" smtClean="0"/>
              <a:t>quel</a:t>
            </a:r>
            <a:r>
              <a:rPr lang="en-US" dirty="0" smtClean="0"/>
              <a:t> are pronounced the same.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Quel</a:t>
            </a:r>
            <a:r>
              <a:rPr lang="en-US" dirty="0" smtClean="0"/>
              <a:t> et </a:t>
            </a:r>
            <a:r>
              <a:rPr lang="en-US" b="1" dirty="0" smtClean="0"/>
              <a:t>tout </a:t>
            </a:r>
            <a:r>
              <a:rPr lang="en-US" sz="2400" dirty="0" smtClean="0"/>
              <a:t>(p.270)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3725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2514600"/>
            <a:ext cx="8686800" cy="4343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Tout</a:t>
            </a:r>
            <a:endParaRPr lang="en-US" dirty="0" smtClean="0"/>
          </a:p>
          <a:p>
            <a:r>
              <a:rPr lang="en-US" dirty="0" smtClean="0"/>
              <a:t>To express </a:t>
            </a:r>
            <a:r>
              <a:rPr lang="en-US" i="1" dirty="0" smtClean="0"/>
              <a:t>“the whole”</a:t>
            </a:r>
            <a:r>
              <a:rPr lang="en-US" dirty="0" smtClean="0"/>
              <a:t> or </a:t>
            </a:r>
            <a:r>
              <a:rPr lang="en-US" i="1" dirty="0" smtClean="0"/>
              <a:t>“the entire,”</a:t>
            </a:r>
            <a:r>
              <a:rPr lang="en-US" dirty="0" smtClean="0"/>
              <a:t> use </a:t>
            </a:r>
            <a:r>
              <a:rPr lang="en-US" b="1" dirty="0" smtClean="0"/>
              <a:t>tout(e)</a:t>
            </a:r>
            <a:r>
              <a:rPr lang="en-US" dirty="0" smtClean="0"/>
              <a:t> with the definite articles </a:t>
            </a:r>
            <a:r>
              <a:rPr lang="en-US" b="1" dirty="0" smtClean="0"/>
              <a:t>le</a:t>
            </a:r>
            <a:r>
              <a:rPr lang="en-US" dirty="0" smtClean="0"/>
              <a:t>, </a:t>
            </a:r>
            <a:r>
              <a:rPr lang="en-US" b="1" dirty="0" smtClean="0"/>
              <a:t>la</a:t>
            </a:r>
            <a:r>
              <a:rPr lang="en-US" dirty="0" smtClean="0"/>
              <a:t>, </a:t>
            </a:r>
            <a:r>
              <a:rPr lang="en-US" b="1" dirty="0" smtClean="0"/>
              <a:t>l’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tout le personnel</a:t>
            </a:r>
          </a:p>
          <a:p>
            <a:pPr lvl="1"/>
            <a:r>
              <a:rPr lang="en-US" b="1" dirty="0" err="1" smtClean="0"/>
              <a:t>toute</a:t>
            </a:r>
            <a:r>
              <a:rPr lang="en-US" b="1" dirty="0" smtClean="0"/>
              <a:t> la </a:t>
            </a:r>
            <a:r>
              <a:rPr lang="en-US" b="1" dirty="0" err="1" smtClean="0"/>
              <a:t>compagnie</a:t>
            </a:r>
            <a:endParaRPr lang="en-US" b="1" dirty="0" smtClean="0"/>
          </a:p>
          <a:p>
            <a:pPr lvl="1"/>
            <a:endParaRPr lang="en-US" b="1" dirty="0" smtClean="0"/>
          </a:p>
          <a:p>
            <a:r>
              <a:rPr lang="en-US" dirty="0" smtClean="0"/>
              <a:t>To express </a:t>
            </a:r>
            <a:r>
              <a:rPr lang="en-US" i="1" dirty="0" smtClean="0"/>
              <a:t>“all” </a:t>
            </a:r>
            <a:r>
              <a:rPr lang="en-US" dirty="0" smtClean="0"/>
              <a:t>or </a:t>
            </a:r>
            <a:r>
              <a:rPr lang="en-US" i="1" dirty="0" smtClean="0"/>
              <a:t>“every,”</a:t>
            </a:r>
            <a:r>
              <a:rPr lang="en-US" dirty="0" smtClean="0"/>
              <a:t> use </a:t>
            </a:r>
            <a:r>
              <a:rPr lang="en-US" b="1" dirty="0" err="1" smtClean="0"/>
              <a:t>tous</a:t>
            </a:r>
            <a:r>
              <a:rPr lang="en-US" dirty="0" smtClean="0"/>
              <a:t> or </a:t>
            </a:r>
            <a:r>
              <a:rPr lang="en-US" b="1" dirty="0" err="1" smtClean="0"/>
              <a:t>toutes</a:t>
            </a:r>
            <a:r>
              <a:rPr lang="en-US" dirty="0" smtClean="0"/>
              <a:t> with the definite article </a:t>
            </a:r>
            <a:r>
              <a:rPr lang="en-US" b="1" dirty="0" smtClean="0"/>
              <a:t>les</a:t>
            </a:r>
            <a:r>
              <a:rPr lang="en-US" dirty="0" smtClean="0"/>
              <a:t>.</a:t>
            </a:r>
          </a:p>
          <a:p>
            <a:pPr lvl="1"/>
            <a:r>
              <a:rPr lang="en-US" b="1" dirty="0" err="1" smtClean="0"/>
              <a:t>tous</a:t>
            </a:r>
            <a:r>
              <a:rPr lang="en-US" b="1" dirty="0" smtClean="0"/>
              <a:t> les stewards</a:t>
            </a:r>
          </a:p>
          <a:p>
            <a:pPr lvl="1"/>
            <a:r>
              <a:rPr lang="en-US" b="1" dirty="0" err="1" smtClean="0"/>
              <a:t>toutes</a:t>
            </a:r>
            <a:r>
              <a:rPr lang="en-US" b="1" dirty="0" smtClean="0"/>
              <a:t> les </a:t>
            </a:r>
            <a:r>
              <a:rPr lang="en-US" b="1" dirty="0" err="1" smtClean="0"/>
              <a:t>hôtesses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err="1" smtClean="0"/>
              <a:t>Exemples</a:t>
            </a:r>
            <a:r>
              <a:rPr lang="en-US" b="1" dirty="0" smtClean="0"/>
              <a:t>:</a:t>
            </a:r>
          </a:p>
          <a:p>
            <a:pPr lvl="1"/>
            <a:r>
              <a:rPr lang="en-US" dirty="0" err="1" smtClean="0"/>
              <a:t>Toute</a:t>
            </a:r>
            <a:r>
              <a:rPr lang="en-US" dirty="0" smtClean="0"/>
              <a:t> la </a:t>
            </a:r>
            <a:r>
              <a:rPr lang="en-US" dirty="0" err="1" smtClean="0"/>
              <a:t>classe</a:t>
            </a:r>
            <a:r>
              <a:rPr lang="en-US" dirty="0" smtClean="0"/>
              <a:t> fait le voyage.	   	    </a:t>
            </a:r>
            <a:r>
              <a:rPr lang="en-US" i="1" dirty="0" smtClean="0"/>
              <a:t>The whole class is taking the trip.</a:t>
            </a:r>
          </a:p>
          <a:p>
            <a:pPr lvl="1"/>
            <a:r>
              <a:rPr lang="en-US" dirty="0" err="1" smtClean="0"/>
              <a:t>Tous</a:t>
            </a:r>
            <a:r>
              <a:rPr lang="en-US" dirty="0" smtClean="0"/>
              <a:t> les </a:t>
            </a:r>
            <a:r>
              <a:rPr lang="en-US" dirty="0" err="1" smtClean="0"/>
              <a:t>élèves</a:t>
            </a:r>
            <a:r>
              <a:rPr lang="en-US" dirty="0" smtClean="0"/>
              <a:t> </a:t>
            </a:r>
            <a:r>
              <a:rPr lang="en-US" dirty="0" err="1" smtClean="0"/>
              <a:t>prennent</a:t>
            </a:r>
            <a:r>
              <a:rPr lang="en-US" dirty="0" smtClean="0"/>
              <a:t> le </a:t>
            </a:r>
            <a:r>
              <a:rPr lang="en-US" dirty="0" err="1" smtClean="0"/>
              <a:t>même</a:t>
            </a:r>
            <a:r>
              <a:rPr lang="en-US" dirty="0" smtClean="0"/>
              <a:t> vol.	    </a:t>
            </a:r>
            <a:r>
              <a:rPr lang="en-US" i="1" dirty="0" smtClean="0"/>
              <a:t>All the students are taking the same flight.</a:t>
            </a:r>
          </a:p>
          <a:p>
            <a:pPr lvl="1"/>
            <a:r>
              <a:rPr lang="en-US" dirty="0" smtClean="0"/>
              <a:t>Il y a un </a:t>
            </a:r>
            <a:r>
              <a:rPr lang="en-US" dirty="0" err="1" smtClean="0"/>
              <a:t>vol</a:t>
            </a:r>
            <a:r>
              <a:rPr lang="en-US" dirty="0" smtClean="0"/>
              <a:t> </a:t>
            </a:r>
            <a:r>
              <a:rPr lang="en-US" dirty="0" err="1" smtClean="0"/>
              <a:t>tous</a:t>
            </a:r>
            <a:r>
              <a:rPr lang="en-US" dirty="0" smtClean="0"/>
              <a:t> les </a:t>
            </a:r>
            <a:r>
              <a:rPr lang="en-US" dirty="0" err="1" smtClean="0"/>
              <a:t>jours</a:t>
            </a:r>
            <a:r>
              <a:rPr lang="en-US" dirty="0" smtClean="0"/>
              <a:t>.		</a:t>
            </a:r>
            <a:r>
              <a:rPr lang="en-US" i="1" dirty="0" smtClean="0"/>
              <a:t>    There is a flight every day.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Quel</a:t>
            </a:r>
            <a:r>
              <a:rPr lang="en-US" dirty="0"/>
              <a:t> et </a:t>
            </a:r>
            <a:r>
              <a:rPr lang="en-US" b="1" dirty="0"/>
              <a:t>tout </a:t>
            </a:r>
            <a:r>
              <a:rPr lang="en-US" sz="2400" dirty="0"/>
              <a:t>(p.270)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6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4" y="1219200"/>
            <a:ext cx="4391026" cy="97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marcasurtravelling.com/wp-content/uploads/2012/02/Chip-ticket-Airli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2133600"/>
            <a:ext cx="36671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Ch.8 </a:t>
            </a:r>
            <a:r>
              <a:rPr lang="en-US" dirty="0" err="1" smtClean="0"/>
              <a:t>Vocabulaire</a:t>
            </a:r>
            <a:r>
              <a:rPr lang="en-US" dirty="0" smtClean="0"/>
              <a:t> </a:t>
            </a:r>
            <a:r>
              <a:rPr lang="en-US" dirty="0"/>
              <a:t>Mots 1</a:t>
            </a:r>
            <a:r>
              <a:rPr lang="en-US" sz="2400" dirty="0"/>
              <a:t> (pp.260-263)</a:t>
            </a:r>
            <a:endParaRPr lang="en-US" dirty="0"/>
          </a:p>
        </p:txBody>
      </p:sp>
      <p:pic>
        <p:nvPicPr>
          <p:cNvPr id="3" name="Picture 4" descr="http://makeupandbeauty.com/wp-content/uploads/2012/08/rby-airplane-passenger-md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30" y="2590800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402585" y="2362200"/>
            <a:ext cx="0" cy="609718"/>
          </a:xfrm>
          <a:prstGeom prst="line">
            <a:avLst/>
          </a:prstGeom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27116" y="2764533"/>
            <a:ext cx="1240215" cy="0"/>
          </a:xfrm>
          <a:prstGeom prst="line">
            <a:avLst/>
          </a:prstGeom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86381" y="2510135"/>
            <a:ext cx="2081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une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passagère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9170" y="1981200"/>
            <a:ext cx="1766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un </a:t>
            </a:r>
            <a:r>
              <a:rPr lang="en-US" sz="2400" b="1" dirty="0" err="1" smtClean="0"/>
              <a:t>passager</a:t>
            </a:r>
            <a:endParaRPr lang="en-US" sz="2400" b="1" dirty="0"/>
          </a:p>
        </p:txBody>
      </p:sp>
      <p:pic>
        <p:nvPicPr>
          <p:cNvPr id="3076" name="Picture 4" descr="http://3.bp.blogspot.com/-CKEGl710JcI/TgMuEXo1a6I/AAAAAAAAAB0/WD2nVVAj-Vk/s640/boardingpas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1" y="4587849"/>
            <a:ext cx="3314699" cy="143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391400" y="3810000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un billet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67153" y="6024265"/>
            <a:ext cx="3781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une</a:t>
            </a:r>
            <a:r>
              <a:rPr lang="en-US" sz="2400" b="1" dirty="0" smtClean="0"/>
              <a:t> carte </a:t>
            </a:r>
            <a:r>
              <a:rPr lang="en-US" sz="2400" b="1" dirty="0" err="1" smtClean="0"/>
              <a:t>d’embarquement</a:t>
            </a:r>
            <a:endParaRPr lang="en-US" sz="2400" b="1" dirty="0"/>
          </a:p>
        </p:txBody>
      </p:sp>
      <p:pic>
        <p:nvPicPr>
          <p:cNvPr id="3078" name="Picture 6" descr="https://studioabroad.newpaltz.edu/_customtags/ct_Image.cfm?Image_ID=167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18000"/>
            <a:ext cx="1666875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832317" y="5793432"/>
            <a:ext cx="190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un </a:t>
            </a:r>
            <a:r>
              <a:rPr lang="en-US" sz="2400" b="1" dirty="0" err="1" smtClean="0"/>
              <a:t>passeport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9099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  <p:bldP spid="1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adjectifs</a:t>
            </a:r>
            <a:r>
              <a:rPr lang="en-US" dirty="0" smtClean="0"/>
              <a:t> </a:t>
            </a:r>
            <a:r>
              <a:rPr lang="en-US" dirty="0" err="1" smtClean="0"/>
              <a:t>démonstratifs</a:t>
            </a:r>
            <a:r>
              <a:rPr lang="en-US" dirty="0" smtClean="0"/>
              <a:t> </a:t>
            </a:r>
            <a:r>
              <a:rPr lang="en-US" sz="2400" dirty="0" smtClean="0"/>
              <a:t>(p.303)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87773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To point out people or things, use </a:t>
            </a:r>
            <a:r>
              <a:rPr lang="en-US" i="1" u="sng" dirty="0"/>
              <a:t>demonstrative adjectives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Demonstrative adjectives are words the words for…</a:t>
            </a:r>
          </a:p>
          <a:p>
            <a:pPr lvl="1"/>
            <a:r>
              <a:rPr lang="en-US" i="1" dirty="0"/>
              <a:t>this</a:t>
            </a:r>
          </a:p>
          <a:p>
            <a:pPr lvl="1"/>
            <a:r>
              <a:rPr lang="en-US" i="1" dirty="0"/>
              <a:t>that</a:t>
            </a:r>
          </a:p>
          <a:p>
            <a:pPr lvl="1"/>
            <a:r>
              <a:rPr lang="en-US" i="1" dirty="0"/>
              <a:t>these</a:t>
            </a:r>
          </a:p>
          <a:p>
            <a:pPr lvl="1"/>
            <a:r>
              <a:rPr lang="en-US" i="1" dirty="0"/>
              <a:t>those</a:t>
            </a:r>
          </a:p>
          <a:p>
            <a:pPr lvl="1"/>
            <a:endParaRPr lang="en-US" i="1" dirty="0"/>
          </a:p>
          <a:p>
            <a:r>
              <a:rPr lang="en-US" dirty="0"/>
              <a:t>In French, the demonstrative adjectives are as follows:</a:t>
            </a:r>
          </a:p>
          <a:p>
            <a:pPr lvl="1"/>
            <a:r>
              <a:rPr lang="en-US" b="1" dirty="0" err="1"/>
              <a:t>ce</a:t>
            </a:r>
            <a:r>
              <a:rPr lang="en-US" b="1" dirty="0"/>
              <a:t>		</a:t>
            </a:r>
            <a:r>
              <a:rPr lang="en-US" i="1" dirty="0"/>
              <a:t>this, that (</a:t>
            </a:r>
            <a:r>
              <a:rPr lang="en-US" b="1" i="1" dirty="0"/>
              <a:t>m.</a:t>
            </a:r>
            <a:r>
              <a:rPr lang="en-US" i="1" dirty="0"/>
              <a:t>, before a </a:t>
            </a:r>
            <a:r>
              <a:rPr lang="en-US" b="1" i="1" u="sng" dirty="0"/>
              <a:t>consonant</a:t>
            </a:r>
            <a:r>
              <a:rPr lang="en-US" i="1" dirty="0"/>
              <a:t>)</a:t>
            </a:r>
          </a:p>
          <a:p>
            <a:pPr lvl="1"/>
            <a:r>
              <a:rPr lang="en-US" b="1" dirty="0" err="1"/>
              <a:t>cet</a:t>
            </a:r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en-US" i="1" dirty="0" smtClean="0"/>
              <a:t>this</a:t>
            </a:r>
            <a:r>
              <a:rPr lang="en-US" i="1" dirty="0"/>
              <a:t>, that (</a:t>
            </a:r>
            <a:r>
              <a:rPr lang="en-US" b="1" i="1" dirty="0"/>
              <a:t>m.</a:t>
            </a:r>
            <a:r>
              <a:rPr lang="en-US" i="1" dirty="0"/>
              <a:t>, before a </a:t>
            </a:r>
            <a:r>
              <a:rPr lang="en-US" b="1" i="1" u="sng" dirty="0"/>
              <a:t>vowel</a:t>
            </a:r>
            <a:r>
              <a:rPr lang="en-US" i="1" dirty="0"/>
              <a:t>)</a:t>
            </a:r>
            <a:endParaRPr lang="en-US" b="1" dirty="0"/>
          </a:p>
          <a:p>
            <a:pPr lvl="1"/>
            <a:r>
              <a:rPr lang="en-US" b="1" dirty="0" err="1"/>
              <a:t>cette</a:t>
            </a:r>
            <a:r>
              <a:rPr lang="en-US" b="1" dirty="0"/>
              <a:t>	</a:t>
            </a:r>
            <a:r>
              <a:rPr lang="en-US" i="1" dirty="0"/>
              <a:t>this, that (f.)</a:t>
            </a:r>
            <a:endParaRPr lang="en-US" b="1" dirty="0"/>
          </a:p>
          <a:p>
            <a:pPr lvl="1"/>
            <a:r>
              <a:rPr lang="en-US" b="1" dirty="0" err="1"/>
              <a:t>ces</a:t>
            </a:r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en-US" i="1" dirty="0" smtClean="0"/>
              <a:t>these</a:t>
            </a:r>
            <a:r>
              <a:rPr lang="en-US" i="1" dirty="0"/>
              <a:t>, those (m./f</a:t>
            </a:r>
            <a:r>
              <a:rPr lang="en-US" i="1" dirty="0" smtClean="0"/>
              <a:t>.)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0800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40529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err="1" smtClean="0"/>
              <a:t>Exemples</a:t>
            </a:r>
            <a:r>
              <a:rPr lang="en-US" b="1" u="sng" dirty="0" smtClean="0"/>
              <a:t>:</a:t>
            </a:r>
            <a:endParaRPr lang="en-US" dirty="0" smtClean="0"/>
          </a:p>
          <a:p>
            <a:r>
              <a:rPr lang="en-US" b="1" dirty="0" err="1" smtClean="0"/>
              <a:t>ce</a:t>
            </a:r>
            <a:r>
              <a:rPr lang="en-US" b="1" dirty="0" smtClean="0"/>
              <a:t> </a:t>
            </a:r>
            <a:r>
              <a:rPr lang="en-US" dirty="0" smtClean="0"/>
              <a:t>train		</a:t>
            </a:r>
            <a:r>
              <a:rPr lang="en-US" b="1" dirty="0" err="1" smtClean="0"/>
              <a:t>ces</a:t>
            </a:r>
            <a:r>
              <a:rPr lang="en-US" dirty="0"/>
              <a:t> </a:t>
            </a:r>
            <a:r>
              <a:rPr lang="en-US" dirty="0" smtClean="0"/>
              <a:t>trains</a:t>
            </a:r>
          </a:p>
          <a:p>
            <a:endParaRPr lang="en-US" dirty="0" smtClean="0"/>
          </a:p>
          <a:p>
            <a:r>
              <a:rPr lang="en-US" b="1" dirty="0" err="1" smtClean="0"/>
              <a:t>cet</a:t>
            </a:r>
            <a:r>
              <a:rPr lang="en-US" dirty="0" smtClean="0"/>
              <a:t>   </a:t>
            </a:r>
            <a:r>
              <a:rPr lang="en-US" dirty="0" err="1" smtClean="0"/>
              <a:t>horaire</a:t>
            </a:r>
            <a:r>
              <a:rPr lang="en-US" dirty="0" smtClean="0"/>
              <a:t>		</a:t>
            </a:r>
            <a:r>
              <a:rPr lang="en-US" b="1" dirty="0" err="1" smtClean="0"/>
              <a:t>ces</a:t>
            </a:r>
            <a:r>
              <a:rPr lang="en-US" dirty="0" smtClean="0"/>
              <a:t>   </a:t>
            </a:r>
            <a:r>
              <a:rPr lang="en-US" dirty="0" err="1" smtClean="0"/>
              <a:t>horaires</a:t>
            </a:r>
            <a:endParaRPr lang="en-US" dirty="0" smtClean="0"/>
          </a:p>
          <a:p>
            <a:endParaRPr lang="en-US" b="1" dirty="0" smtClean="0"/>
          </a:p>
          <a:p>
            <a:r>
              <a:rPr lang="en-US" b="1" dirty="0" err="1" smtClean="0"/>
              <a:t>cette</a:t>
            </a:r>
            <a:r>
              <a:rPr lang="en-US" dirty="0" smtClean="0"/>
              <a:t> </a:t>
            </a:r>
            <a:r>
              <a:rPr lang="en-US" dirty="0" err="1" smtClean="0"/>
              <a:t>voiture</a:t>
            </a:r>
            <a:r>
              <a:rPr lang="en-US" dirty="0" smtClean="0"/>
              <a:t>	</a:t>
            </a:r>
            <a:r>
              <a:rPr lang="en-US" b="1" dirty="0" err="1" smtClean="0"/>
              <a:t>ces</a:t>
            </a:r>
            <a:r>
              <a:rPr lang="en-US" dirty="0" smtClean="0"/>
              <a:t> </a:t>
            </a:r>
            <a:r>
              <a:rPr lang="en-US" dirty="0" err="1" smtClean="0"/>
              <a:t>voitures</a:t>
            </a:r>
            <a:endParaRPr lang="en-US" dirty="0" smtClean="0"/>
          </a:p>
          <a:p>
            <a:endParaRPr lang="en-US" b="1" dirty="0" smtClean="0"/>
          </a:p>
          <a:p>
            <a:r>
              <a:rPr lang="en-US" b="1" dirty="0" err="1" smtClean="0"/>
              <a:t>cette</a:t>
            </a:r>
            <a:r>
              <a:rPr lang="en-US" b="1" dirty="0" smtClean="0"/>
              <a:t> </a:t>
            </a:r>
            <a:r>
              <a:rPr lang="en-US" dirty="0" err="1" smtClean="0"/>
              <a:t>annonce</a:t>
            </a:r>
            <a:r>
              <a:rPr lang="en-US" dirty="0" smtClean="0"/>
              <a:t>	</a:t>
            </a:r>
            <a:r>
              <a:rPr lang="en-US" b="1" dirty="0" err="1" smtClean="0"/>
              <a:t>ces</a:t>
            </a:r>
            <a:r>
              <a:rPr lang="en-US" dirty="0" smtClean="0"/>
              <a:t>   </a:t>
            </a:r>
            <a:r>
              <a:rPr lang="en-US" dirty="0" err="1" smtClean="0"/>
              <a:t>annonces</a:t>
            </a:r>
            <a:endParaRPr lang="en-US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adjectifs</a:t>
            </a:r>
            <a:r>
              <a:rPr lang="en-US" dirty="0" smtClean="0"/>
              <a:t> </a:t>
            </a:r>
            <a:r>
              <a:rPr lang="en-US" dirty="0" err="1" smtClean="0"/>
              <a:t>démonstratifs</a:t>
            </a:r>
            <a:r>
              <a:rPr lang="en-US" dirty="0" smtClean="0"/>
              <a:t> </a:t>
            </a:r>
            <a:r>
              <a:rPr lang="en-US" sz="2400" dirty="0" smtClean="0"/>
              <a:t>(p.303)</a:t>
            </a:r>
            <a:endParaRPr lang="en-US" dirty="0"/>
          </a:p>
        </p:txBody>
      </p:sp>
      <p:sp>
        <p:nvSpPr>
          <p:cNvPr id="4" name="Curved Up Arrow 3"/>
          <p:cNvSpPr/>
          <p:nvPr/>
        </p:nvSpPr>
        <p:spPr>
          <a:xfrm>
            <a:off x="2133600" y="3810000"/>
            <a:ext cx="381000" cy="152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Up Arrow 4"/>
          <p:cNvSpPr/>
          <p:nvPr/>
        </p:nvSpPr>
        <p:spPr>
          <a:xfrm>
            <a:off x="4648200" y="3810000"/>
            <a:ext cx="381000" cy="152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Up Arrow 5"/>
          <p:cNvSpPr/>
          <p:nvPr/>
        </p:nvSpPr>
        <p:spPr>
          <a:xfrm>
            <a:off x="4648200" y="5562600"/>
            <a:ext cx="381000" cy="152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5644" y="3733800"/>
            <a:ext cx="232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0244" y="3733800"/>
            <a:ext cx="250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z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3505" y="5500300"/>
            <a:ext cx="250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5798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To clarify or emphasize </a:t>
            </a:r>
            <a:r>
              <a:rPr lang="en-US" b="1" i="1" u="sng" dirty="0" smtClean="0"/>
              <a:t>this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b="1" i="1" u="sng" dirty="0" smtClean="0"/>
              <a:t>these</a:t>
            </a:r>
            <a:r>
              <a:rPr lang="en-US" i="1" dirty="0" smtClean="0"/>
              <a:t> </a:t>
            </a:r>
            <a:r>
              <a:rPr lang="en-US" dirty="0" smtClean="0"/>
              <a:t>versus </a:t>
            </a:r>
            <a:r>
              <a:rPr lang="en-US" b="1" i="1" u="sng" dirty="0" smtClean="0"/>
              <a:t>that</a:t>
            </a:r>
            <a:r>
              <a:rPr lang="en-US" dirty="0" smtClean="0"/>
              <a:t> or </a:t>
            </a:r>
            <a:r>
              <a:rPr lang="en-US" b="1" i="1" u="sng" dirty="0" smtClean="0"/>
              <a:t>those</a:t>
            </a:r>
            <a:r>
              <a:rPr lang="en-US" dirty="0" smtClean="0"/>
              <a:t>, you can attach the following to the end of the noun:</a:t>
            </a:r>
          </a:p>
          <a:p>
            <a:pPr lvl="1"/>
            <a:r>
              <a:rPr lang="en-US" b="1" dirty="0" smtClean="0">
                <a:solidFill>
                  <a:schemeClr val="accent5"/>
                </a:solidFill>
              </a:rPr>
              <a:t>-ci	</a:t>
            </a:r>
            <a:r>
              <a:rPr lang="en-US" b="1" dirty="0" smtClean="0"/>
              <a:t>	</a:t>
            </a:r>
            <a:r>
              <a:rPr lang="en-US" i="1" dirty="0" smtClean="0"/>
              <a:t>this/these</a:t>
            </a:r>
          </a:p>
          <a:p>
            <a:pPr lvl="1"/>
            <a:r>
              <a:rPr lang="en-US" b="1" dirty="0" smtClean="0">
                <a:solidFill>
                  <a:schemeClr val="accent4"/>
                </a:solidFill>
              </a:rPr>
              <a:t>-</a:t>
            </a:r>
            <a:r>
              <a:rPr lang="en-US" b="1" dirty="0" err="1" smtClean="0">
                <a:solidFill>
                  <a:schemeClr val="accent4"/>
                </a:solidFill>
              </a:rPr>
              <a:t>là</a:t>
            </a:r>
            <a:r>
              <a:rPr lang="en-US" b="1" dirty="0" smtClean="0"/>
              <a:t>		</a:t>
            </a:r>
            <a:r>
              <a:rPr lang="en-US" i="1" dirty="0" smtClean="0"/>
              <a:t>that/those</a:t>
            </a:r>
          </a:p>
          <a:p>
            <a:pPr lvl="1"/>
            <a:endParaRPr lang="en-US" b="1" i="1" dirty="0"/>
          </a:p>
          <a:p>
            <a:r>
              <a:rPr lang="en-US" b="1" u="sng" dirty="0" err="1" smtClean="0"/>
              <a:t>Exemples</a:t>
            </a:r>
            <a:r>
              <a:rPr lang="en-US" b="1" u="sng" dirty="0" smtClean="0"/>
              <a:t>:</a:t>
            </a:r>
            <a:endParaRPr lang="en-US" b="1" dirty="0" smtClean="0"/>
          </a:p>
          <a:p>
            <a:pPr lvl="1"/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préfères</a:t>
            </a:r>
            <a:r>
              <a:rPr lang="en-US" dirty="0" smtClean="0"/>
              <a:t> </a:t>
            </a:r>
            <a:r>
              <a:rPr lang="en-US" b="1" dirty="0" err="1" smtClean="0"/>
              <a:t>ce</a:t>
            </a:r>
            <a:r>
              <a:rPr lang="en-US" dirty="0" smtClean="0"/>
              <a:t> train</a:t>
            </a:r>
            <a:r>
              <a:rPr lang="en-US" b="1" dirty="0" smtClean="0">
                <a:solidFill>
                  <a:schemeClr val="accent5"/>
                </a:solidFill>
              </a:rPr>
              <a:t>-ci</a:t>
            </a:r>
            <a:r>
              <a:rPr lang="en-US" dirty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b="1" dirty="0" err="1" smtClean="0"/>
              <a:t>ce</a:t>
            </a:r>
            <a:r>
              <a:rPr lang="en-US" b="1" dirty="0" smtClean="0"/>
              <a:t> </a:t>
            </a:r>
            <a:r>
              <a:rPr lang="en-US" dirty="0" smtClean="0"/>
              <a:t>train</a:t>
            </a:r>
            <a:r>
              <a:rPr lang="en-US" b="1" dirty="0" smtClean="0">
                <a:solidFill>
                  <a:schemeClr val="accent4"/>
                </a:solidFill>
              </a:rPr>
              <a:t>-</a:t>
            </a:r>
            <a:r>
              <a:rPr lang="en-US" b="1" dirty="0" err="1" smtClean="0">
                <a:solidFill>
                  <a:schemeClr val="accent4"/>
                </a:solidFill>
              </a:rPr>
              <a:t>là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—</a:t>
            </a:r>
            <a:r>
              <a:rPr lang="en-US" dirty="0" err="1" smtClean="0"/>
              <a:t>C’est</a:t>
            </a:r>
            <a:r>
              <a:rPr lang="en-US" dirty="0" smtClean="0"/>
              <a:t> un magazine super.</a:t>
            </a:r>
          </a:p>
          <a:p>
            <a:pPr lvl="1"/>
            <a:r>
              <a:rPr lang="en-US" dirty="0" smtClean="0"/>
              <a:t>—</a:t>
            </a:r>
            <a:r>
              <a:rPr lang="en-US" dirty="0" err="1" smtClean="0"/>
              <a:t>Ce</a:t>
            </a:r>
            <a:r>
              <a:rPr lang="en-US" dirty="0" smtClean="0"/>
              <a:t> magazine</a:t>
            </a:r>
            <a:r>
              <a:rPr lang="en-US" b="1" dirty="0" smtClean="0">
                <a:solidFill>
                  <a:schemeClr val="accent4"/>
                </a:solidFill>
              </a:rPr>
              <a:t>-</a:t>
            </a:r>
            <a:r>
              <a:rPr lang="en-US" b="1" dirty="0" err="1" smtClean="0">
                <a:solidFill>
                  <a:schemeClr val="accent4"/>
                </a:solidFill>
              </a:rPr>
              <a:t>là</a:t>
            </a:r>
            <a:r>
              <a:rPr lang="en-US" dirty="0" smtClean="0"/>
              <a:t>! 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rigoles</a:t>
            </a:r>
            <a:r>
              <a:rPr lang="en-US" dirty="0" smtClean="0"/>
              <a:t>! Il </a:t>
            </a:r>
            <a:r>
              <a:rPr lang="en-US" dirty="0" err="1" smtClean="0"/>
              <a:t>est</a:t>
            </a:r>
            <a:r>
              <a:rPr lang="en-US" dirty="0" smtClean="0"/>
              <a:t> horrible!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**HONORS French**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95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Masculine nouns and adjectives ending in </a:t>
            </a:r>
            <a:r>
              <a:rPr lang="en-US" b="1" dirty="0" smtClean="0"/>
              <a:t>–al</a:t>
            </a:r>
            <a:r>
              <a:rPr lang="en-US" dirty="0" smtClean="0"/>
              <a:t> must be changed to </a:t>
            </a:r>
            <a:r>
              <a:rPr lang="en-US" b="1" dirty="0" smtClean="0"/>
              <a:t>–aux</a:t>
            </a:r>
            <a:r>
              <a:rPr lang="en-US" dirty="0" smtClean="0"/>
              <a:t> in the plural.</a:t>
            </a:r>
          </a:p>
          <a:p>
            <a:endParaRPr lang="en-US" dirty="0"/>
          </a:p>
          <a:p>
            <a:r>
              <a:rPr lang="en-US" b="1" dirty="0" err="1" smtClean="0"/>
              <a:t>Exemples</a:t>
            </a:r>
            <a:r>
              <a:rPr lang="en-US" b="1" dirty="0" smtClean="0"/>
              <a:t>:</a:t>
            </a:r>
          </a:p>
          <a:p>
            <a:pPr lvl="1"/>
            <a:r>
              <a:rPr lang="en-US" dirty="0" smtClean="0"/>
              <a:t>un journal </a:t>
            </a:r>
            <a:r>
              <a:rPr lang="en-US" dirty="0" smtClean="0">
                <a:sym typeface="Wingdings" pitchFamily="2" charset="2"/>
              </a:rPr>
              <a:t>		</a:t>
            </a:r>
            <a:r>
              <a:rPr lang="en-US" b="1" dirty="0" smtClean="0">
                <a:sym typeface="Wingdings" pitchFamily="2" charset="2"/>
              </a:rPr>
              <a:t>des </a:t>
            </a:r>
            <a:r>
              <a:rPr lang="en-US" b="1" dirty="0" err="1" smtClean="0">
                <a:sym typeface="Wingdings" pitchFamily="2" charset="2"/>
              </a:rPr>
              <a:t>journaux</a:t>
            </a:r>
            <a:endParaRPr lang="en-US" b="1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un </a:t>
            </a:r>
            <a:r>
              <a:rPr lang="en-US" dirty="0" err="1" smtClean="0">
                <a:sym typeface="Wingdings" pitchFamily="2" charset="2"/>
              </a:rPr>
              <a:t>vol</a:t>
            </a:r>
            <a:r>
              <a:rPr lang="en-US" dirty="0" smtClean="0">
                <a:sym typeface="Wingdings" pitchFamily="2" charset="2"/>
              </a:rPr>
              <a:t> international 	</a:t>
            </a:r>
            <a:r>
              <a:rPr lang="en-US" b="1" dirty="0" smtClean="0">
                <a:sym typeface="Wingdings" pitchFamily="2" charset="2"/>
              </a:rPr>
              <a:t>des </a:t>
            </a:r>
            <a:r>
              <a:rPr lang="en-US" b="1" dirty="0" err="1" smtClean="0">
                <a:sym typeface="Wingdings" pitchFamily="2" charset="2"/>
              </a:rPr>
              <a:t>vols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internationaux</a:t>
            </a:r>
            <a:endParaRPr lang="en-US" b="1" dirty="0" smtClean="0">
              <a:sym typeface="Wingdings" pitchFamily="2" charset="2"/>
            </a:endParaRPr>
          </a:p>
          <a:p>
            <a:pPr marL="301943" lvl="1" indent="0">
              <a:buNone/>
            </a:pPr>
            <a:r>
              <a:rPr lang="en-US" b="1" dirty="0" smtClean="0">
                <a:sym typeface="Wingdings" pitchFamily="2" charset="2"/>
              </a:rPr>
              <a:t>BUT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une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ville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internationale</a:t>
            </a:r>
            <a:r>
              <a:rPr lang="en-US" dirty="0" smtClean="0">
                <a:sym typeface="Wingdings" pitchFamily="2" charset="2"/>
              </a:rPr>
              <a:t> 	</a:t>
            </a:r>
            <a:r>
              <a:rPr lang="en-US" b="1" dirty="0" smtClean="0">
                <a:sym typeface="Wingdings" pitchFamily="2" charset="2"/>
              </a:rPr>
              <a:t>des </a:t>
            </a:r>
            <a:r>
              <a:rPr lang="en-US" b="1" dirty="0" err="1" smtClean="0">
                <a:sym typeface="Wingdings" pitchFamily="2" charset="2"/>
              </a:rPr>
              <a:t>villes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internationales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i="1" dirty="0" smtClean="0">
                <a:sym typeface="Wingdings" pitchFamily="2" charset="2"/>
              </a:rPr>
              <a:t>(f.)</a:t>
            </a:r>
            <a:endParaRPr lang="en-US" b="1" dirty="0" smtClean="0">
              <a:sym typeface="Wingdings" pitchFamily="2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Attention! </a:t>
            </a:r>
            <a:r>
              <a:rPr lang="en-US" sz="2400" dirty="0" smtClean="0"/>
              <a:t>(p.275)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243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–RE Verbs </a:t>
            </a:r>
            <a:r>
              <a:rPr lang="en-US" sz="2400" dirty="0"/>
              <a:t>(p.300)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87400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err="1" smtClean="0"/>
              <a:t>attendre</a:t>
            </a:r>
            <a:endParaRPr lang="en-US" b="1" dirty="0" smtClean="0"/>
          </a:p>
          <a:p>
            <a:r>
              <a:rPr lang="en-US" b="1" dirty="0" err="1" smtClean="0"/>
              <a:t>descendre</a:t>
            </a:r>
            <a:r>
              <a:rPr lang="en-US" b="1" dirty="0" smtClean="0"/>
              <a:t>			</a:t>
            </a:r>
          </a:p>
          <a:p>
            <a:r>
              <a:rPr lang="en-US" b="1" dirty="0" err="1" smtClean="0"/>
              <a:t>vendre</a:t>
            </a:r>
            <a:endParaRPr lang="en-US" b="1" dirty="0" smtClean="0"/>
          </a:p>
          <a:p>
            <a:r>
              <a:rPr lang="en-US" b="1" dirty="0" err="1" smtClean="0"/>
              <a:t>répondre</a:t>
            </a:r>
            <a:r>
              <a:rPr lang="en-US" b="1" dirty="0" smtClean="0"/>
              <a:t> à</a:t>
            </a:r>
          </a:p>
          <a:p>
            <a:r>
              <a:rPr lang="en-US" b="1" dirty="0" err="1" smtClean="0"/>
              <a:t>perdre</a:t>
            </a:r>
            <a:endParaRPr lang="en-US" b="1" dirty="0" smtClean="0"/>
          </a:p>
          <a:p>
            <a:r>
              <a:rPr lang="en-US" b="1" dirty="0" smtClean="0"/>
              <a:t>entendre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**</a:t>
            </a:r>
            <a:r>
              <a:rPr lang="en-US" b="1" u="sng" dirty="0" smtClean="0"/>
              <a:t>HONORS French</a:t>
            </a:r>
            <a:r>
              <a:rPr lang="en-US" b="1" dirty="0" smtClean="0"/>
              <a:t>**</a:t>
            </a:r>
          </a:p>
          <a:p>
            <a:r>
              <a:rPr lang="en-US" b="1" dirty="0" err="1" smtClean="0"/>
              <a:t>défendre</a:t>
            </a:r>
            <a:endParaRPr lang="en-US" b="1" dirty="0" smtClean="0"/>
          </a:p>
          <a:p>
            <a:r>
              <a:rPr lang="en-US" b="1" dirty="0" err="1" smtClean="0"/>
              <a:t>rendre</a:t>
            </a:r>
            <a:endParaRPr lang="en-US" b="1" dirty="0" smtClean="0"/>
          </a:p>
          <a:p>
            <a:r>
              <a:rPr lang="en-US" b="1" dirty="0" err="1" smtClean="0"/>
              <a:t>rendre</a:t>
            </a:r>
            <a:r>
              <a:rPr lang="en-US" b="1" dirty="0" smtClean="0"/>
              <a:t> </a:t>
            </a:r>
            <a:r>
              <a:rPr lang="en-US" b="1" dirty="0" err="1" smtClean="0"/>
              <a:t>visite</a:t>
            </a:r>
            <a:r>
              <a:rPr lang="en-US" b="1" dirty="0" smtClean="0"/>
              <a:t> à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874008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smtClean="0"/>
              <a:t>to wait (for)</a:t>
            </a:r>
          </a:p>
          <a:p>
            <a:r>
              <a:rPr lang="en-US" i="1" dirty="0" smtClean="0"/>
              <a:t>to descend, go down; to get off	</a:t>
            </a:r>
          </a:p>
          <a:p>
            <a:r>
              <a:rPr lang="en-US" i="1" dirty="0" smtClean="0"/>
              <a:t>to sell</a:t>
            </a:r>
          </a:p>
          <a:p>
            <a:r>
              <a:rPr lang="en-US" i="1" dirty="0" smtClean="0"/>
              <a:t>to respond (to), answer</a:t>
            </a:r>
          </a:p>
          <a:p>
            <a:r>
              <a:rPr lang="en-US" i="1" dirty="0" smtClean="0"/>
              <a:t>to lose</a:t>
            </a:r>
          </a:p>
          <a:p>
            <a:r>
              <a:rPr lang="en-US" i="1" dirty="0" smtClean="0"/>
              <a:t>to hear</a:t>
            </a:r>
          </a:p>
          <a:p>
            <a:endParaRPr lang="en-US" i="1" dirty="0"/>
          </a:p>
          <a:p>
            <a:pPr marL="0" indent="0">
              <a:buNone/>
            </a:pPr>
            <a:r>
              <a:rPr lang="en-US" b="1" i="1" dirty="0" smtClean="0"/>
              <a:t>**</a:t>
            </a:r>
            <a:r>
              <a:rPr lang="en-US" b="1" i="1" u="sng" dirty="0" smtClean="0"/>
              <a:t>HONORS French</a:t>
            </a:r>
            <a:r>
              <a:rPr lang="en-US" b="1" i="1" dirty="0" smtClean="0"/>
              <a:t>**</a:t>
            </a:r>
          </a:p>
          <a:p>
            <a:r>
              <a:rPr lang="en-US" i="1" dirty="0" smtClean="0"/>
              <a:t>to defend</a:t>
            </a:r>
          </a:p>
          <a:p>
            <a:r>
              <a:rPr lang="en-US" i="1" dirty="0" smtClean="0"/>
              <a:t>to give back, return</a:t>
            </a:r>
          </a:p>
          <a:p>
            <a:r>
              <a:rPr lang="en-US" i="1" dirty="0" smtClean="0"/>
              <a:t>to visit (a person)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6579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Conjugating –RE Verbs </a:t>
            </a:r>
            <a:r>
              <a:rPr lang="en-US" sz="2400" dirty="0"/>
              <a:t>(p.300)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8200" y="2152650"/>
            <a:ext cx="8229600" cy="668338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Two Steps to Conjugating 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–</a:t>
            </a:r>
            <a:r>
              <a:rPr lang="en-US" sz="2400" b="1" u="sng" dirty="0" smtClean="0">
                <a:solidFill>
                  <a:schemeClr val="accent5"/>
                </a:solidFill>
                <a:latin typeface="+mj-lt"/>
              </a:rPr>
              <a:t>RE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verbs: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23975" y="2668588"/>
            <a:ext cx="29005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sz="2400" b="1" dirty="0"/>
              <a:t>Step 1:</a:t>
            </a:r>
            <a:r>
              <a:rPr lang="en-US" sz="2400" dirty="0"/>
              <a:t>  Drop the </a:t>
            </a:r>
            <a:r>
              <a:rPr lang="en-US" sz="2400" b="1" dirty="0" smtClean="0">
                <a:solidFill>
                  <a:schemeClr val="accent5"/>
                </a:solidFill>
              </a:rPr>
              <a:t>–re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23975" y="3143250"/>
            <a:ext cx="5106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Step 2:</a:t>
            </a:r>
            <a:r>
              <a:rPr lang="en-US" sz="2400"/>
              <a:t>  Add the appropriate ending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116415" y="4419600"/>
            <a:ext cx="3095625" cy="1828800"/>
            <a:chOff x="1536" y="2532"/>
            <a:chExt cx="1260" cy="696"/>
          </a:xfrm>
        </p:grpSpPr>
        <p:sp>
          <p:nvSpPr>
            <p:cNvPr id="8" name="Line 13"/>
            <p:cNvSpPr>
              <a:spLocks noChangeShapeType="1"/>
            </p:cNvSpPr>
            <p:nvPr/>
          </p:nvSpPr>
          <p:spPr bwMode="auto">
            <a:xfrm>
              <a:off x="2184" y="2532"/>
              <a:ext cx="0" cy="6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5"/>
                </a:solidFill>
              </a:endParaRPr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 flipV="1">
              <a:off x="1542" y="2742"/>
              <a:ext cx="12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5"/>
                </a:solidFill>
              </a:endParaRPr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 flipV="1">
              <a:off x="1536" y="3000"/>
              <a:ext cx="12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5"/>
                </a:solidFill>
              </a:endParaRPr>
            </a:p>
          </p:txBody>
        </p:sp>
      </p:grp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200400" y="3981450"/>
            <a:ext cx="3035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smtClean="0"/>
              <a:t>-RE </a:t>
            </a:r>
            <a:r>
              <a:rPr lang="en-US" sz="2400" b="1" u="sng" dirty="0"/>
              <a:t>Verb Endings</a:t>
            </a:r>
          </a:p>
        </p:txBody>
      </p:sp>
      <p:sp>
        <p:nvSpPr>
          <p:cNvPr id="12" name="AutoShape 18"/>
          <p:cNvSpPr>
            <a:spLocks noChangeArrowheads="1"/>
          </p:cNvSpPr>
          <p:nvPr/>
        </p:nvSpPr>
        <p:spPr bwMode="auto">
          <a:xfrm>
            <a:off x="6400800" y="3286125"/>
            <a:ext cx="733425" cy="12144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3116415" y="4371975"/>
            <a:ext cx="1339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accent5"/>
                </a:solidFill>
              </a:rPr>
              <a:t>-s</a:t>
            </a:r>
            <a:endParaRPr lang="en-US" sz="3200" b="1" i="1" dirty="0">
              <a:solidFill>
                <a:schemeClr val="accent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1615" y="4526518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je</a:t>
            </a:r>
            <a:endParaRPr lang="en-US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2811615" y="5212318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tu</a:t>
            </a:r>
            <a:endParaRPr lang="en-US" i="1" dirty="0"/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3116415" y="5002212"/>
            <a:ext cx="1339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accent5"/>
                </a:solidFill>
              </a:rPr>
              <a:t>-s</a:t>
            </a:r>
            <a:endParaRPr lang="en-US" sz="3200" b="1" i="1" dirty="0">
              <a:solidFill>
                <a:schemeClr val="accent5"/>
              </a:solidFill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3116415" y="5611812"/>
            <a:ext cx="1339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accent5"/>
                </a:solidFill>
              </a:rPr>
              <a:t>—</a:t>
            </a:r>
            <a:endParaRPr lang="en-US" sz="3200" b="1" i="1" dirty="0">
              <a:solidFill>
                <a:schemeClr val="accent5"/>
              </a:solidFill>
            </a:endParaRP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4900764" y="4392612"/>
            <a:ext cx="18667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-</a:t>
            </a:r>
            <a:r>
              <a:rPr lang="en-US" sz="3200" b="1" dirty="0" err="1" smtClean="0">
                <a:solidFill>
                  <a:schemeClr val="accent5"/>
                </a:solidFill>
              </a:rPr>
              <a:t>ons</a:t>
            </a:r>
            <a:endParaRPr lang="en-US" sz="3200" b="1" i="1" dirty="0">
              <a:solidFill>
                <a:schemeClr val="accent5"/>
              </a:solidFill>
            </a:endParaRP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4900765" y="5002212"/>
            <a:ext cx="1339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-</a:t>
            </a:r>
            <a:r>
              <a:rPr lang="en-US" sz="3200" b="1" dirty="0" err="1" smtClean="0">
                <a:solidFill>
                  <a:schemeClr val="accent5"/>
                </a:solidFill>
              </a:rPr>
              <a:t>ez</a:t>
            </a:r>
            <a:endParaRPr lang="en-US" sz="3200" b="1" i="1" dirty="0">
              <a:solidFill>
                <a:schemeClr val="accent5"/>
              </a:solidFill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4900764" y="5611812"/>
            <a:ext cx="186674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-</a:t>
            </a:r>
            <a:r>
              <a:rPr lang="en-US" sz="3200" b="1" dirty="0" err="1" smtClean="0">
                <a:solidFill>
                  <a:schemeClr val="accent5"/>
                </a:solidFill>
              </a:rPr>
              <a:t>ent</a:t>
            </a:r>
            <a:endParaRPr lang="en-US" sz="3200" b="1" i="1" dirty="0">
              <a:solidFill>
                <a:schemeClr val="accent5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11615" y="5745718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il</a:t>
            </a:r>
            <a:r>
              <a:rPr lang="en-US" i="1" dirty="0" smtClean="0"/>
              <a:t>/</a:t>
            </a:r>
            <a:r>
              <a:rPr lang="en-US" i="1" dirty="0" err="1" smtClean="0"/>
              <a:t>elle</a:t>
            </a:r>
            <a:endParaRPr lang="en-US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6486012" y="451485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nous</a:t>
            </a:r>
            <a:endParaRPr lang="en-US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6498836" y="5212318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vous</a:t>
            </a:r>
            <a:endParaRPr lang="en-US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6477000" y="5745718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ils</a:t>
            </a:r>
            <a:r>
              <a:rPr lang="en-US" i="1" dirty="0" smtClean="0"/>
              <a:t>/</a:t>
            </a:r>
            <a:r>
              <a:rPr lang="en-US" i="1" dirty="0" err="1" smtClean="0"/>
              <a:t>elles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2338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 animBg="1"/>
      <p:bldP spid="13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Conjugating –RE Verbs </a:t>
            </a:r>
            <a:r>
              <a:rPr lang="en-US" sz="2400" dirty="0"/>
              <a:t>(p.300)</a:t>
            </a:r>
            <a:endParaRPr lang="en-US" dirty="0"/>
          </a:p>
        </p:txBody>
      </p:sp>
      <p:sp>
        <p:nvSpPr>
          <p:cNvPr id="3" name="Rectangle 36"/>
          <p:cNvSpPr>
            <a:spLocks noChangeArrowheads="1"/>
          </p:cNvSpPr>
          <p:nvPr/>
        </p:nvSpPr>
        <p:spPr bwMode="auto">
          <a:xfrm>
            <a:off x="533400" y="1600200"/>
            <a:ext cx="807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66833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sng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Example: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42975" y="2640013"/>
            <a:ext cx="28167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Step 1: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 Drop the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–re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42975" y="3171825"/>
            <a:ext cx="51716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tx2">
                    <a:lumMod val="75000"/>
                  </a:schemeClr>
                </a:solidFill>
              </a:rPr>
              <a:t>Step 2: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</a:rPr>
              <a:t>  Add the appropriate ending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600450" y="2210455"/>
            <a:ext cx="666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 smtClean="0">
                <a:solidFill>
                  <a:srgbClr val="009900"/>
                </a:solidFill>
              </a:rPr>
              <a:t>re</a:t>
            </a:r>
            <a:endParaRPr lang="en-US" sz="2800" b="1" i="1" dirty="0">
              <a:solidFill>
                <a:srgbClr val="009900"/>
              </a:solidFill>
            </a:endParaRP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6124575" y="3314700"/>
            <a:ext cx="733425" cy="12144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4648200" y="4410075"/>
            <a:ext cx="13303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ons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5886450" y="4583668"/>
            <a:ext cx="2114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 smtClean="0"/>
              <a:t>nous</a:t>
            </a:r>
            <a:endParaRPr lang="en-US" i="1" dirty="0"/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4163602" y="2219980"/>
            <a:ext cx="13227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le train.</a:t>
            </a:r>
            <a:endParaRPr lang="en-US" sz="2800" dirty="0"/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1650375" y="2210455"/>
            <a:ext cx="1016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Nous</a:t>
            </a:r>
            <a:endParaRPr lang="en-US" sz="2800" dirty="0"/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3025775" y="1679575"/>
            <a:ext cx="57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/>
              <a:t>We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536950" y="1679575"/>
            <a:ext cx="606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smtClean="0"/>
              <a:t>wait</a:t>
            </a:r>
            <a:endParaRPr lang="en-US" i="1" dirty="0"/>
          </a:p>
        </p:txBody>
      </p:sp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4191000" y="1679575"/>
            <a:ext cx="1441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smtClean="0"/>
              <a:t>for the train.</a:t>
            </a:r>
            <a:endParaRPr lang="en-US" i="1" dirty="0"/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3241675" y="1670050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to</a:t>
            </a: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2590800" y="2210455"/>
            <a:ext cx="11897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9900"/>
                </a:solidFill>
              </a:rPr>
              <a:t>attend</a:t>
            </a:r>
            <a:endParaRPr lang="en-US" sz="2800" b="1" i="1" dirty="0">
              <a:solidFill>
                <a:srgbClr val="009900"/>
              </a:solidFill>
            </a:endParaRPr>
          </a:p>
        </p:txBody>
      </p: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2735415" y="4476750"/>
            <a:ext cx="3095625" cy="1828800"/>
            <a:chOff x="1536" y="2532"/>
            <a:chExt cx="1260" cy="696"/>
          </a:xfrm>
        </p:grpSpPr>
        <p:sp>
          <p:nvSpPr>
            <p:cNvPr id="19" name="Line 13"/>
            <p:cNvSpPr>
              <a:spLocks noChangeShapeType="1"/>
            </p:cNvSpPr>
            <p:nvPr/>
          </p:nvSpPr>
          <p:spPr bwMode="auto">
            <a:xfrm>
              <a:off x="2184" y="2532"/>
              <a:ext cx="0" cy="6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 flipV="1">
              <a:off x="1542" y="2742"/>
              <a:ext cx="12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 flipV="1">
              <a:off x="1536" y="3000"/>
              <a:ext cx="12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2819400" y="4038600"/>
            <a:ext cx="3035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smtClean="0"/>
              <a:t>-RE </a:t>
            </a:r>
            <a:r>
              <a:rPr lang="en-US" sz="2400" b="1" u="sng" dirty="0"/>
              <a:t>Verb Endings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2735415" y="4429125"/>
            <a:ext cx="1339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-s</a:t>
            </a:r>
            <a:endParaRPr lang="en-US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30615" y="4583668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je</a:t>
            </a:r>
            <a:endParaRPr lang="en-US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2430615" y="5193268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tu</a:t>
            </a:r>
            <a:endParaRPr lang="en-US" i="1" dirty="0"/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2735415" y="5059362"/>
            <a:ext cx="1339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-s</a:t>
            </a:r>
            <a:endParaRPr lang="en-US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2735415" y="5668962"/>
            <a:ext cx="1339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—</a:t>
            </a:r>
            <a:endParaRPr lang="en-US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4519765" y="5059362"/>
            <a:ext cx="1339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ez</a:t>
            </a:r>
            <a:endParaRPr lang="en-US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4519765" y="5668962"/>
            <a:ext cx="1339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ent</a:t>
            </a:r>
            <a:endParaRPr lang="en-US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30615" y="5802868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il</a:t>
            </a:r>
            <a:r>
              <a:rPr lang="en-US" i="1" dirty="0" smtClean="0"/>
              <a:t>/</a:t>
            </a:r>
            <a:r>
              <a:rPr lang="en-US" i="1" dirty="0" err="1" smtClean="0"/>
              <a:t>elle</a:t>
            </a:r>
            <a:endParaRPr lang="en-US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5881451" y="5181600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vous</a:t>
            </a:r>
            <a:endParaRPr lang="en-US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5881451" y="5802868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ils</a:t>
            </a:r>
            <a:r>
              <a:rPr lang="en-US" i="1" dirty="0" smtClean="0"/>
              <a:t>/</a:t>
            </a:r>
            <a:r>
              <a:rPr lang="en-US" i="1" dirty="0" err="1" smtClean="0"/>
              <a:t>elles</a:t>
            </a:r>
            <a:endParaRPr lang="en-US" i="1" dirty="0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4537076" y="4419600"/>
            <a:ext cx="6651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22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0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-0.11441 -0.31898 " pathEditMode="fixed" rAng="0" ptsTypes="AA">
                                      <p:cBhvr>
                                        <p:cTn id="18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-15949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4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to="0.85" calcmode="lin" valueType="num">
                                      <p:cBhvr override="childStyle">
                                        <p:cTn id="18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6" presetID="5" presetClass="emph" presetSubtype="3" grpId="5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8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18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8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" presetClass="emph" presetSubtype="2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  <p:bldP spid="7" grpId="2"/>
      <p:bldP spid="7" grpId="3"/>
      <p:bldP spid="8" grpId="0" animBg="1"/>
      <p:bldP spid="9" grpId="0"/>
      <p:bldP spid="9" grpId="1"/>
      <p:bldP spid="9" grpId="2"/>
      <p:bldP spid="9" grpId="3"/>
      <p:bldP spid="9" grpId="4"/>
      <p:bldP spid="9" grpId="5"/>
      <p:bldP spid="9" grpId="6"/>
      <p:bldP spid="9" grpId="7"/>
      <p:bldP spid="10" grpId="0"/>
      <p:bldP spid="10" grpId="1"/>
      <p:bldP spid="10" grpId="2"/>
      <p:bldP spid="11" grpId="0"/>
      <p:bldP spid="12" grpId="0"/>
      <p:bldP spid="12" grpId="1"/>
      <p:bldP spid="12" grpId="2"/>
      <p:bldP spid="13" grpId="0"/>
      <p:bldP spid="13" grpId="1"/>
      <p:bldP spid="13" grpId="2"/>
      <p:bldP spid="13" grpId="3"/>
      <p:bldP spid="14" grpId="0"/>
      <p:bldP spid="14" grpId="1"/>
      <p:bldP spid="14" grpId="2"/>
      <p:bldP spid="14" grpId="3"/>
      <p:bldP spid="14" grpId="4"/>
      <p:bldP spid="14" grpId="5"/>
      <p:bldP spid="15" grpId="0"/>
      <p:bldP spid="15" grpId="1"/>
      <p:bldP spid="15" grpId="2"/>
      <p:bldP spid="15" grpId="3"/>
      <p:bldP spid="16" grpId="0"/>
      <p:bldP spid="16" grpId="1"/>
      <p:bldP spid="16" grpId="2"/>
      <p:bldP spid="17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3" grpId="1"/>
      <p:bldP spid="33" grpId="2"/>
      <p:bldP spid="33" grpId="3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Conjugating –RE Verbs </a:t>
            </a:r>
            <a:r>
              <a:rPr lang="en-US" sz="2400" dirty="0"/>
              <a:t>(p.300)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39856" y="3039070"/>
            <a:ext cx="71400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/>
              <a:t>Nous </a:t>
            </a:r>
            <a:r>
              <a:rPr lang="en-US" sz="5400" b="1" i="1" dirty="0" err="1" smtClean="0">
                <a:solidFill>
                  <a:srgbClr val="00B050"/>
                </a:solidFill>
              </a:rPr>
              <a:t>attendons</a:t>
            </a:r>
            <a:r>
              <a:rPr lang="en-US" sz="5400" b="1" i="1" dirty="0" smtClean="0">
                <a:solidFill>
                  <a:srgbClr val="00B050"/>
                </a:solidFill>
              </a:rPr>
              <a:t> </a:t>
            </a:r>
            <a:r>
              <a:rPr lang="en-US" sz="5400" dirty="0" smtClean="0"/>
              <a:t>le train.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4572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“They” sell tickets at the ticket window.</a:t>
            </a:r>
          </a:p>
          <a:p>
            <a:r>
              <a:rPr lang="en-US" b="1" dirty="0" smtClean="0"/>
              <a:t>On vend des billets au </a:t>
            </a:r>
            <a:r>
              <a:rPr lang="en-US" b="1" dirty="0" err="1" smtClean="0"/>
              <a:t>guichet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r>
              <a:rPr lang="en-US" i="1" dirty="0" smtClean="0"/>
              <a:t>The travelers are waiting for the train on the platform.</a:t>
            </a:r>
          </a:p>
          <a:p>
            <a:r>
              <a:rPr lang="en-US" b="1" dirty="0" smtClean="0"/>
              <a:t>Les voyageurs </a:t>
            </a:r>
            <a:r>
              <a:rPr lang="en-US" b="1" dirty="0" err="1" smtClean="0"/>
              <a:t>attendent</a:t>
            </a:r>
            <a:r>
              <a:rPr lang="en-US" b="1" dirty="0" smtClean="0"/>
              <a:t> le train </a:t>
            </a:r>
            <a:r>
              <a:rPr lang="en-US" b="1" dirty="0" err="1" smtClean="0"/>
              <a:t>sur</a:t>
            </a:r>
            <a:r>
              <a:rPr lang="en-US" b="1" dirty="0" smtClean="0"/>
              <a:t> le </a:t>
            </a:r>
            <a:r>
              <a:rPr lang="en-US" b="1" dirty="0" err="1" smtClean="0"/>
              <a:t>quai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r>
              <a:rPr lang="en-US" i="1" dirty="0" smtClean="0"/>
              <a:t>One traveler does not hear the announcement.</a:t>
            </a:r>
          </a:p>
          <a:p>
            <a:r>
              <a:rPr lang="en-US" b="1" dirty="0" smtClean="0"/>
              <a:t>Un voyageur </a:t>
            </a:r>
            <a:r>
              <a:rPr lang="en-US" b="1" dirty="0" err="1" smtClean="0"/>
              <a:t>n’entend</a:t>
            </a:r>
            <a:r>
              <a:rPr lang="en-US" b="1" dirty="0" smtClean="0"/>
              <a:t> pas </a:t>
            </a:r>
            <a:r>
              <a:rPr lang="en-US" b="1" dirty="0" err="1" smtClean="0"/>
              <a:t>l’annonce</a:t>
            </a:r>
            <a:r>
              <a:rPr lang="en-US" b="1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Traduisez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4869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Y’all are getting </a:t>
            </a:r>
            <a:r>
              <a:rPr lang="en-US" i="1" dirty="0"/>
              <a:t>off at the next stop.</a:t>
            </a:r>
          </a:p>
          <a:p>
            <a:r>
              <a:rPr lang="en-US" b="1" dirty="0" err="1" smtClean="0"/>
              <a:t>Vous</a:t>
            </a:r>
            <a:r>
              <a:rPr lang="en-US" b="1" dirty="0" smtClean="0"/>
              <a:t> </a:t>
            </a:r>
            <a:r>
              <a:rPr lang="en-US" b="1" dirty="0" err="1" smtClean="0"/>
              <a:t>descendez</a:t>
            </a:r>
            <a:r>
              <a:rPr lang="en-US" b="1" dirty="0" smtClean="0"/>
              <a:t> au </a:t>
            </a:r>
            <a:r>
              <a:rPr lang="en-US" b="1" dirty="0"/>
              <a:t>prochain </a:t>
            </a:r>
            <a:r>
              <a:rPr lang="en-US" b="1" dirty="0" err="1"/>
              <a:t>arrêt</a:t>
            </a:r>
            <a:r>
              <a:rPr lang="en-US" b="1" dirty="0"/>
              <a:t>.</a:t>
            </a:r>
          </a:p>
          <a:p>
            <a:endParaRPr lang="en-US" b="1" dirty="0"/>
          </a:p>
          <a:p>
            <a:r>
              <a:rPr lang="en-US" i="1" dirty="0"/>
              <a:t>The conductor answers my question.</a:t>
            </a:r>
          </a:p>
          <a:p>
            <a:r>
              <a:rPr lang="en-US" b="1" dirty="0"/>
              <a:t>Le </a:t>
            </a:r>
            <a:r>
              <a:rPr lang="en-US" b="1" dirty="0" err="1"/>
              <a:t>contrôleur</a:t>
            </a:r>
            <a:r>
              <a:rPr lang="en-US" b="1" dirty="0"/>
              <a:t> </a:t>
            </a:r>
            <a:r>
              <a:rPr lang="en-US" b="1" dirty="0" err="1"/>
              <a:t>répond</a:t>
            </a:r>
            <a:r>
              <a:rPr lang="en-US" b="1" dirty="0"/>
              <a:t> à ma question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r>
              <a:rPr lang="en-US" i="1" dirty="0" smtClean="0"/>
              <a:t>I’m losing patience.</a:t>
            </a:r>
          </a:p>
          <a:p>
            <a:r>
              <a:rPr lang="en-US" b="1" dirty="0" smtClean="0"/>
              <a:t>Je </a:t>
            </a:r>
            <a:r>
              <a:rPr lang="en-US" b="1" dirty="0" err="1" smtClean="0"/>
              <a:t>perds</a:t>
            </a:r>
            <a:r>
              <a:rPr lang="en-US" b="1" dirty="0" smtClean="0"/>
              <a:t> patience.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Traduisez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6578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Ch.8 </a:t>
            </a:r>
            <a:r>
              <a:rPr lang="en-US" dirty="0" err="1" smtClean="0"/>
              <a:t>Vocabulaire</a:t>
            </a:r>
            <a:r>
              <a:rPr lang="en-US" dirty="0" smtClean="0"/>
              <a:t> Mots 1</a:t>
            </a:r>
            <a:r>
              <a:rPr lang="en-US" sz="2400" dirty="0" smtClean="0"/>
              <a:t> (pp.260-263)</a:t>
            </a:r>
            <a:endParaRPr lang="en-US" sz="2400" dirty="0"/>
          </a:p>
        </p:txBody>
      </p:sp>
      <p:pic>
        <p:nvPicPr>
          <p:cNvPr id="1026" name="Picture 2" descr="http://www.ledauphine.com/fr/images/3C3A2307-EACC-447A-A7DF-E6A2B93516D7/LDL_06/l-accident-s-est-produit-sur-le-tarmac-de-l-aeroport-roissy-charles-de-gaulle-photo-archi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800350"/>
            <a:ext cx="6524625" cy="299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28378" y="5867400"/>
            <a:ext cx="3363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L’Aéroport</a:t>
            </a:r>
            <a:endParaRPr lang="en-US" sz="2400" b="1" dirty="0"/>
          </a:p>
          <a:p>
            <a:pPr algn="ctr"/>
            <a:r>
              <a:rPr lang="en-US" sz="2400" i="1" dirty="0" smtClean="0"/>
              <a:t>Charles de Gaulle à </a:t>
            </a:r>
            <a:r>
              <a:rPr lang="en-US" sz="2400" i="1" dirty="0" err="1" smtClean="0"/>
              <a:t>Roissy</a:t>
            </a:r>
            <a:endParaRPr lang="en-US" sz="2400" i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4" y="1219200"/>
            <a:ext cx="4391026" cy="97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43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conjugations of these </a:t>
            </a:r>
            <a:r>
              <a:rPr lang="en-US" b="1" i="1" u="sng" dirty="0" smtClean="0"/>
              <a:t>irregular</a:t>
            </a:r>
            <a:r>
              <a:rPr lang="en-US" dirty="0" smtClean="0"/>
              <a:t> verbs are very similar.</a:t>
            </a:r>
          </a:p>
          <a:p>
            <a:pPr lvl="1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dire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	</a:t>
            </a:r>
            <a:r>
              <a:rPr lang="en-US" i="1" dirty="0" smtClean="0">
                <a:sym typeface="Wingdings" pitchFamily="2" charset="2"/>
              </a:rPr>
              <a:t>to say, to tell</a:t>
            </a:r>
          </a:p>
          <a:p>
            <a:pPr lvl="1"/>
            <a:r>
              <a:rPr lang="en-US" b="1" dirty="0" err="1" smtClean="0">
                <a:solidFill>
                  <a:schemeClr val="accent5"/>
                </a:solidFill>
                <a:sym typeface="Wingdings" pitchFamily="2" charset="2"/>
              </a:rPr>
              <a:t>écrire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	</a:t>
            </a:r>
            <a:r>
              <a:rPr lang="en-US" i="1" dirty="0" smtClean="0">
                <a:sym typeface="Wingdings" pitchFamily="2" charset="2"/>
              </a:rPr>
              <a:t>to write</a:t>
            </a:r>
          </a:p>
          <a:p>
            <a:pPr lvl="1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lire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	</a:t>
            </a:r>
            <a:r>
              <a:rPr lang="en-US" i="1" dirty="0" smtClean="0">
                <a:sym typeface="Wingdings" pitchFamily="2" charset="2"/>
              </a:rPr>
              <a:t>to read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 </a:t>
            </a:r>
            <a:r>
              <a:rPr lang="en-US" dirty="0" err="1" smtClean="0"/>
              <a:t>verbes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écrire</a:t>
            </a:r>
            <a:r>
              <a:rPr lang="en-US" dirty="0" smtClean="0"/>
              <a:t>, et 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lire</a:t>
            </a:r>
            <a:r>
              <a:rPr lang="en-US" dirty="0" smtClean="0"/>
              <a:t> </a:t>
            </a:r>
            <a:r>
              <a:rPr lang="en-US" sz="2700" dirty="0" smtClean="0"/>
              <a:t>(p.306)</a:t>
            </a:r>
            <a:endParaRPr lang="en-US" sz="2700" dirty="0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901068" y="5037572"/>
            <a:ext cx="2742897" cy="1197055"/>
            <a:chOff x="1536" y="2532"/>
            <a:chExt cx="1260" cy="696"/>
          </a:xfrm>
        </p:grpSpPr>
        <p:sp>
          <p:nvSpPr>
            <p:cNvPr id="5" name="Line 13"/>
            <p:cNvSpPr>
              <a:spLocks noChangeShapeType="1"/>
            </p:cNvSpPr>
            <p:nvPr/>
          </p:nvSpPr>
          <p:spPr bwMode="auto">
            <a:xfrm>
              <a:off x="2184" y="2532"/>
              <a:ext cx="0" cy="6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6" name="Line 14"/>
            <p:cNvSpPr>
              <a:spLocks noChangeShapeType="1"/>
            </p:cNvSpPr>
            <p:nvPr/>
          </p:nvSpPr>
          <p:spPr bwMode="auto">
            <a:xfrm flipV="1">
              <a:off x="1542" y="2742"/>
              <a:ext cx="12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" name="Line 15"/>
            <p:cNvSpPr>
              <a:spLocks noChangeShapeType="1"/>
            </p:cNvSpPr>
            <p:nvPr/>
          </p:nvSpPr>
          <p:spPr bwMode="auto">
            <a:xfrm flipV="1">
              <a:off x="1536" y="3000"/>
              <a:ext cx="12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5205869" y="4681337"/>
            <a:ext cx="22856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20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4114800" y="4989947"/>
            <a:ext cx="20418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lis</a:t>
            </a:r>
            <a:endParaRPr lang="en-US" sz="2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4267200" y="5410200"/>
            <a:ext cx="18894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is</a:t>
            </a:r>
            <a:endParaRPr lang="en-US" sz="2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3429000" y="5843447"/>
            <a:ext cx="27276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lit</a:t>
            </a:r>
            <a:endParaRPr lang="en-US" sz="2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6477000" y="5010584"/>
            <a:ext cx="28716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isons</a:t>
            </a:r>
            <a:endParaRPr lang="en-US" sz="2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6477000" y="5410200"/>
            <a:ext cx="28716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lisez</a:t>
            </a:r>
            <a:endParaRPr lang="en-US" sz="2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6477000" y="5843447"/>
            <a:ext cx="36336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isent</a:t>
            </a:r>
            <a:endParaRPr lang="en-US" sz="2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30" name="Group 16"/>
          <p:cNvGrpSpPr>
            <a:grpSpLocks/>
          </p:cNvGrpSpPr>
          <p:nvPr/>
        </p:nvGrpSpPr>
        <p:grpSpPr bwMode="auto">
          <a:xfrm>
            <a:off x="5258103" y="3442215"/>
            <a:ext cx="2742897" cy="1197055"/>
            <a:chOff x="1536" y="2532"/>
            <a:chExt cx="1260" cy="696"/>
          </a:xfrm>
        </p:grpSpPr>
        <p:sp>
          <p:nvSpPr>
            <p:cNvPr id="31" name="Line 13"/>
            <p:cNvSpPr>
              <a:spLocks noChangeShapeType="1"/>
            </p:cNvSpPr>
            <p:nvPr/>
          </p:nvSpPr>
          <p:spPr bwMode="auto">
            <a:xfrm>
              <a:off x="2184" y="2532"/>
              <a:ext cx="0" cy="6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2" name="Line 14"/>
            <p:cNvSpPr>
              <a:spLocks noChangeShapeType="1"/>
            </p:cNvSpPr>
            <p:nvPr/>
          </p:nvSpPr>
          <p:spPr bwMode="auto">
            <a:xfrm flipV="1">
              <a:off x="1542" y="2742"/>
              <a:ext cx="12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3" name="Line 15"/>
            <p:cNvSpPr>
              <a:spLocks noChangeShapeType="1"/>
            </p:cNvSpPr>
            <p:nvPr/>
          </p:nvSpPr>
          <p:spPr bwMode="auto">
            <a:xfrm flipV="1">
              <a:off x="1536" y="3000"/>
              <a:ext cx="12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5562904" y="3085980"/>
            <a:ext cx="22856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4495800" y="3394590"/>
            <a:ext cx="20418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dis</a:t>
            </a:r>
            <a:endParaRPr lang="en-US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4648200" y="3810000"/>
            <a:ext cx="18894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dis</a:t>
            </a:r>
            <a:endParaRPr lang="en-US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3810000" y="4248090"/>
            <a:ext cx="27276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</a:rPr>
              <a:t>dit</a:t>
            </a:r>
            <a:endParaRPr lang="en-US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6805765" y="3415227"/>
            <a:ext cx="28716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</a:rPr>
              <a:t>disons</a:t>
            </a:r>
            <a:endParaRPr lang="en-US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6805765" y="3810000"/>
            <a:ext cx="28716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dites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6805765" y="4248090"/>
            <a:ext cx="36336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</a:rPr>
              <a:t>disent</a:t>
            </a:r>
            <a:endParaRPr lang="en-US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1700364" y="4681337"/>
            <a:ext cx="22856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écrire</a:t>
            </a:r>
            <a:endParaRPr lang="en-US" sz="20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685799" y="4989947"/>
            <a:ext cx="20418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000" b="1" dirty="0" err="1" smtClean="0">
                <a:solidFill>
                  <a:schemeClr val="accent5"/>
                </a:solidFill>
              </a:rPr>
              <a:t>écris</a:t>
            </a:r>
            <a:endParaRPr lang="en-US" sz="2000" b="1" i="1" dirty="0">
              <a:solidFill>
                <a:schemeClr val="accent5"/>
              </a:solidFill>
            </a:endParaRPr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838199" y="5410200"/>
            <a:ext cx="18894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000" b="1" dirty="0" err="1" smtClean="0">
                <a:solidFill>
                  <a:schemeClr val="accent5"/>
                </a:solidFill>
              </a:rPr>
              <a:t>écris</a:t>
            </a:r>
            <a:endParaRPr lang="en-US" sz="2000" b="1" i="1" dirty="0">
              <a:solidFill>
                <a:schemeClr val="accent5"/>
              </a:solidFill>
            </a:endParaRP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0" y="5843447"/>
            <a:ext cx="27276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000" b="1" dirty="0" err="1" smtClean="0">
                <a:solidFill>
                  <a:schemeClr val="accent5"/>
                </a:solidFill>
              </a:rPr>
              <a:t>écrit</a:t>
            </a:r>
            <a:endParaRPr lang="en-US" sz="2000" b="1" i="1" dirty="0">
              <a:solidFill>
                <a:schemeClr val="accent5"/>
              </a:solidFill>
            </a:endParaRP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2995764" y="5010584"/>
            <a:ext cx="28716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chemeClr val="accent5"/>
                </a:solidFill>
              </a:rPr>
              <a:t>écrivons</a:t>
            </a:r>
            <a:endParaRPr lang="en-US" sz="2000" b="1" i="1" dirty="0">
              <a:solidFill>
                <a:schemeClr val="accent5"/>
              </a:solidFill>
            </a:endParaRPr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>
            <a:off x="2995764" y="5410200"/>
            <a:ext cx="28716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chemeClr val="accent5"/>
                </a:solidFill>
              </a:rPr>
              <a:t>écrivez</a:t>
            </a:r>
            <a:endParaRPr lang="en-US" sz="2000" b="1" i="1" dirty="0">
              <a:solidFill>
                <a:schemeClr val="accent5"/>
              </a:solidFill>
            </a:endParaRPr>
          </a:p>
        </p:txBody>
      </p:sp>
      <p:sp>
        <p:nvSpPr>
          <p:cNvPr id="47" name="Text Box 19"/>
          <p:cNvSpPr txBox="1">
            <a:spLocks noChangeArrowheads="1"/>
          </p:cNvSpPr>
          <p:nvPr/>
        </p:nvSpPr>
        <p:spPr bwMode="auto">
          <a:xfrm>
            <a:off x="2995765" y="5848290"/>
            <a:ext cx="36336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chemeClr val="accent5"/>
                </a:solidFill>
              </a:rPr>
              <a:t>écrivent</a:t>
            </a:r>
            <a:endParaRPr lang="en-US" sz="2000" b="1" i="1" dirty="0">
              <a:solidFill>
                <a:schemeClr val="accent5"/>
              </a:solidFill>
            </a:endParaRPr>
          </a:p>
        </p:txBody>
      </p:sp>
      <p:grpSp>
        <p:nvGrpSpPr>
          <p:cNvPr id="48" name="Group 16"/>
          <p:cNvGrpSpPr>
            <a:grpSpLocks/>
          </p:cNvGrpSpPr>
          <p:nvPr/>
        </p:nvGrpSpPr>
        <p:grpSpPr bwMode="auto">
          <a:xfrm>
            <a:off x="1471765" y="5027392"/>
            <a:ext cx="2742896" cy="1197055"/>
            <a:chOff x="1536" y="2532"/>
            <a:chExt cx="1260" cy="696"/>
          </a:xfrm>
        </p:grpSpPr>
        <p:sp>
          <p:nvSpPr>
            <p:cNvPr id="49" name="Line 13"/>
            <p:cNvSpPr>
              <a:spLocks noChangeShapeType="1"/>
            </p:cNvSpPr>
            <p:nvPr/>
          </p:nvSpPr>
          <p:spPr bwMode="auto">
            <a:xfrm>
              <a:off x="2184" y="2532"/>
              <a:ext cx="0" cy="6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chemeClr val="accent5"/>
                </a:solidFill>
              </a:endParaRPr>
            </a:p>
          </p:txBody>
        </p:sp>
        <p:sp>
          <p:nvSpPr>
            <p:cNvPr id="50" name="Line 14"/>
            <p:cNvSpPr>
              <a:spLocks noChangeShapeType="1"/>
            </p:cNvSpPr>
            <p:nvPr/>
          </p:nvSpPr>
          <p:spPr bwMode="auto">
            <a:xfrm flipV="1">
              <a:off x="1542" y="2742"/>
              <a:ext cx="12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chemeClr val="accent5"/>
                </a:solidFill>
              </a:endParaRPr>
            </a:p>
          </p:txBody>
        </p:sp>
        <p:sp>
          <p:nvSpPr>
            <p:cNvPr id="51" name="Line 15"/>
            <p:cNvSpPr>
              <a:spLocks noChangeShapeType="1"/>
            </p:cNvSpPr>
            <p:nvPr/>
          </p:nvSpPr>
          <p:spPr bwMode="auto">
            <a:xfrm flipV="1">
              <a:off x="1536" y="3000"/>
              <a:ext cx="12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71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  <p:bldP spid="11" grpId="0"/>
      <p:bldP spid="12" grpId="0"/>
      <p:bldP spid="13" grpId="0"/>
      <p:bldP spid="14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i="1" dirty="0" err="1" smtClean="0"/>
              <a:t>Tes</a:t>
            </a:r>
            <a:r>
              <a:rPr lang="en-US" i="1" dirty="0" smtClean="0"/>
              <a:t> </a:t>
            </a:r>
            <a:r>
              <a:rPr lang="en-US" i="1" dirty="0" err="1" smtClean="0"/>
              <a:t>amis</a:t>
            </a:r>
            <a:r>
              <a:rPr lang="en-US" i="1" dirty="0" smtClean="0"/>
              <a:t> et </a:t>
            </a:r>
            <a:r>
              <a:rPr lang="en-US" i="1" dirty="0" err="1" smtClean="0"/>
              <a:t>toi</a:t>
            </a:r>
            <a:r>
              <a:rPr lang="en-US" i="1" dirty="0" smtClean="0"/>
              <a:t>, </a:t>
            </a:r>
            <a:r>
              <a:rPr lang="en-US" i="1" dirty="0" err="1" smtClean="0"/>
              <a:t>vous</a:t>
            </a:r>
            <a:r>
              <a:rPr lang="en-US" i="1" dirty="0" smtClean="0"/>
              <a:t> </a:t>
            </a:r>
            <a:r>
              <a:rPr lang="en-US" i="1" dirty="0" err="1" smtClean="0"/>
              <a:t>dites</a:t>
            </a:r>
            <a:r>
              <a:rPr lang="en-US" i="1" dirty="0" smtClean="0"/>
              <a:t> </a:t>
            </a:r>
            <a:r>
              <a:rPr lang="en-US" i="1" dirty="0" err="1" smtClean="0"/>
              <a:t>toujours</a:t>
            </a:r>
            <a:r>
              <a:rPr lang="en-US" i="1" dirty="0" smtClean="0"/>
              <a:t> des choses </a:t>
            </a:r>
            <a:r>
              <a:rPr lang="en-US" i="1" dirty="0" err="1" smtClean="0"/>
              <a:t>sérieuses</a:t>
            </a:r>
            <a:r>
              <a:rPr lang="en-US" i="1" dirty="0" smtClean="0"/>
              <a:t>?</a:t>
            </a:r>
          </a:p>
          <a:p>
            <a:r>
              <a:rPr lang="en-US" b="1" dirty="0" err="1" smtClean="0"/>
              <a:t>Oui</a:t>
            </a:r>
            <a:r>
              <a:rPr lang="en-US" b="1" dirty="0" smtClean="0"/>
              <a:t>, (</a:t>
            </a:r>
            <a:r>
              <a:rPr lang="en-US" b="1" dirty="0" err="1" smtClean="0"/>
              <a:t>mes</a:t>
            </a:r>
            <a:r>
              <a:rPr lang="en-US" b="1" dirty="0" smtClean="0"/>
              <a:t> </a:t>
            </a:r>
            <a:r>
              <a:rPr lang="en-US" b="1" dirty="0" err="1" smtClean="0"/>
              <a:t>amis</a:t>
            </a:r>
            <a:r>
              <a:rPr lang="en-US" b="1" dirty="0" smtClean="0"/>
              <a:t> et </a:t>
            </a:r>
            <a:r>
              <a:rPr lang="en-US" b="1" dirty="0" err="1" smtClean="0"/>
              <a:t>moi</a:t>
            </a:r>
            <a:r>
              <a:rPr lang="en-US" b="1" dirty="0" smtClean="0"/>
              <a:t>,) nous </a:t>
            </a:r>
            <a:r>
              <a:rPr lang="en-US" b="1" dirty="0" err="1" smtClean="0"/>
              <a:t>disons</a:t>
            </a:r>
            <a:r>
              <a:rPr lang="en-US" b="1" dirty="0"/>
              <a:t> </a:t>
            </a:r>
            <a:r>
              <a:rPr lang="en-US" b="1" dirty="0" err="1" smtClean="0"/>
              <a:t>toujours</a:t>
            </a:r>
            <a:r>
              <a:rPr lang="en-US" b="1" dirty="0" smtClean="0"/>
              <a:t> des choses </a:t>
            </a:r>
            <a:r>
              <a:rPr lang="en-US" b="1" dirty="0" err="1" smtClean="0"/>
              <a:t>sérieuses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Non, </a:t>
            </a:r>
            <a:r>
              <a:rPr lang="en-US" b="1" dirty="0"/>
              <a:t>nous </a:t>
            </a:r>
            <a:r>
              <a:rPr lang="en-US" b="1" dirty="0" smtClean="0"/>
              <a:t>ne </a:t>
            </a:r>
            <a:r>
              <a:rPr lang="en-US" b="1" dirty="0" err="1" smtClean="0"/>
              <a:t>disons</a:t>
            </a:r>
            <a:r>
              <a:rPr lang="en-US" b="1" dirty="0" smtClean="0"/>
              <a:t> pas de </a:t>
            </a:r>
            <a:r>
              <a:rPr lang="en-US" b="1" dirty="0"/>
              <a:t>choses </a:t>
            </a:r>
            <a:r>
              <a:rPr lang="en-US" b="1" dirty="0" err="1"/>
              <a:t>sérieuses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r>
              <a:rPr lang="en-US" i="1" dirty="0" err="1" smtClean="0"/>
              <a:t>Vous</a:t>
            </a:r>
            <a:r>
              <a:rPr lang="en-US" i="1" dirty="0" smtClean="0"/>
              <a:t> </a:t>
            </a:r>
            <a:r>
              <a:rPr lang="en-US" i="1" dirty="0" err="1" smtClean="0"/>
              <a:t>dites</a:t>
            </a:r>
            <a:r>
              <a:rPr lang="en-US" i="1" dirty="0" smtClean="0"/>
              <a:t> </a:t>
            </a:r>
            <a:r>
              <a:rPr lang="en-US" i="1" dirty="0" err="1" smtClean="0"/>
              <a:t>quelquefois</a:t>
            </a:r>
            <a:r>
              <a:rPr lang="en-US" i="1" dirty="0" smtClean="0"/>
              <a:t> des choses </a:t>
            </a:r>
            <a:r>
              <a:rPr lang="en-US" i="1" dirty="0" err="1" smtClean="0"/>
              <a:t>stupides</a:t>
            </a:r>
            <a:r>
              <a:rPr lang="en-US" i="1" dirty="0" smtClean="0"/>
              <a:t>?</a:t>
            </a:r>
          </a:p>
          <a:p>
            <a:r>
              <a:rPr lang="en-US" b="1" dirty="0" err="1" smtClean="0"/>
              <a:t>Oui</a:t>
            </a:r>
            <a:r>
              <a:rPr lang="en-US" b="1" dirty="0" smtClean="0"/>
              <a:t>, nous </a:t>
            </a:r>
            <a:r>
              <a:rPr lang="en-US" b="1" dirty="0" err="1" smtClean="0"/>
              <a:t>disons</a:t>
            </a:r>
            <a:r>
              <a:rPr lang="en-US" b="1" dirty="0" smtClean="0"/>
              <a:t> des choses </a:t>
            </a:r>
            <a:r>
              <a:rPr lang="en-US" b="1" dirty="0" err="1" smtClean="0"/>
              <a:t>stupides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Non, nous ne </a:t>
            </a:r>
            <a:r>
              <a:rPr lang="en-US" b="1" dirty="0" err="1" smtClean="0"/>
              <a:t>disons</a:t>
            </a:r>
            <a:r>
              <a:rPr lang="en-US" b="1" dirty="0" smtClean="0"/>
              <a:t> pas de choses </a:t>
            </a:r>
            <a:r>
              <a:rPr lang="en-US" b="1" dirty="0" err="1" smtClean="0"/>
              <a:t>stupides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r>
              <a:rPr lang="en-US" i="1" dirty="0" err="1" smtClean="0"/>
              <a:t>Vous</a:t>
            </a:r>
            <a:r>
              <a:rPr lang="en-US" i="1" dirty="0" smtClean="0"/>
              <a:t> </a:t>
            </a:r>
            <a:r>
              <a:rPr lang="en-US" i="1" dirty="0" err="1" smtClean="0"/>
              <a:t>dites</a:t>
            </a:r>
            <a:r>
              <a:rPr lang="en-US" i="1" dirty="0" smtClean="0"/>
              <a:t> des choses </a:t>
            </a:r>
            <a:r>
              <a:rPr lang="en-US" i="1" dirty="0" err="1" smtClean="0"/>
              <a:t>amusantes</a:t>
            </a:r>
            <a:r>
              <a:rPr lang="en-US" i="1" dirty="0" smtClean="0"/>
              <a:t>?</a:t>
            </a:r>
          </a:p>
          <a:p>
            <a:r>
              <a:rPr lang="en-US" b="1" dirty="0" err="1" smtClean="0"/>
              <a:t>Oui</a:t>
            </a:r>
            <a:r>
              <a:rPr lang="en-US" b="1" dirty="0" smtClean="0"/>
              <a:t>, nous </a:t>
            </a:r>
            <a:r>
              <a:rPr lang="en-US" b="1" dirty="0" err="1" smtClean="0"/>
              <a:t>disons</a:t>
            </a:r>
            <a:r>
              <a:rPr lang="en-US" b="1" dirty="0" smtClean="0"/>
              <a:t> des choses </a:t>
            </a:r>
            <a:r>
              <a:rPr lang="en-US" b="1" dirty="0" err="1" smtClean="0"/>
              <a:t>amusantes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Non, nous ne </a:t>
            </a:r>
            <a:r>
              <a:rPr lang="en-US" b="1" dirty="0" err="1" smtClean="0"/>
              <a:t>disons</a:t>
            </a:r>
            <a:r>
              <a:rPr lang="en-US" b="1" dirty="0" smtClean="0"/>
              <a:t> pas de choses </a:t>
            </a:r>
            <a:r>
              <a:rPr lang="en-US" b="1" dirty="0" err="1" smtClean="0"/>
              <a:t>amusantes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Répondez</a:t>
            </a:r>
            <a:r>
              <a:rPr lang="en-US" dirty="0" smtClean="0"/>
              <a:t> en </a:t>
            </a:r>
            <a:r>
              <a:rPr lang="en-US" dirty="0" err="1" smtClean="0"/>
              <a:t>français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 err="1" smtClean="0"/>
              <a:t>Vous</a:t>
            </a:r>
            <a:r>
              <a:rPr lang="en-US" i="1" dirty="0" smtClean="0"/>
              <a:t> </a:t>
            </a:r>
            <a:r>
              <a:rPr lang="en-US" i="1" dirty="0" err="1" smtClean="0"/>
              <a:t>lisez</a:t>
            </a:r>
            <a:r>
              <a:rPr lang="en-US" i="1" dirty="0" smtClean="0"/>
              <a:t> beaucoup de </a:t>
            </a:r>
            <a:r>
              <a:rPr lang="en-US" i="1" dirty="0" err="1" smtClean="0"/>
              <a:t>livres</a:t>
            </a:r>
            <a:r>
              <a:rPr lang="en-US" i="1" dirty="0" smtClean="0"/>
              <a:t>?</a:t>
            </a:r>
          </a:p>
          <a:p>
            <a:r>
              <a:rPr lang="en-US" b="1" dirty="0" err="1" smtClean="0"/>
              <a:t>Oui</a:t>
            </a:r>
            <a:r>
              <a:rPr lang="en-US" b="1" dirty="0" smtClean="0"/>
              <a:t>, nous </a:t>
            </a:r>
            <a:r>
              <a:rPr lang="en-US" b="1" dirty="0" err="1" smtClean="0"/>
              <a:t>lisons</a:t>
            </a:r>
            <a:r>
              <a:rPr lang="en-US" b="1" dirty="0" smtClean="0"/>
              <a:t> beaucoup de </a:t>
            </a:r>
            <a:r>
              <a:rPr lang="en-US" b="1" dirty="0" err="1" smtClean="0"/>
              <a:t>livres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Non, nous ne </a:t>
            </a:r>
            <a:r>
              <a:rPr lang="en-US" b="1" dirty="0" err="1" smtClean="0"/>
              <a:t>lisons</a:t>
            </a:r>
            <a:r>
              <a:rPr lang="en-US" b="1" dirty="0" smtClean="0"/>
              <a:t> pas beaucoup de </a:t>
            </a:r>
            <a:r>
              <a:rPr lang="en-US" b="1" dirty="0" err="1" smtClean="0"/>
              <a:t>livres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r>
              <a:rPr lang="en-US" i="1" dirty="0" err="1" smtClean="0"/>
              <a:t>Vous</a:t>
            </a:r>
            <a:r>
              <a:rPr lang="en-US" i="1" dirty="0" smtClean="0"/>
              <a:t> </a:t>
            </a:r>
            <a:r>
              <a:rPr lang="en-US" i="1" dirty="0" err="1" smtClean="0"/>
              <a:t>lisez</a:t>
            </a:r>
            <a:r>
              <a:rPr lang="en-US" i="1" dirty="0" smtClean="0"/>
              <a:t> beaucoup de </a:t>
            </a:r>
            <a:r>
              <a:rPr lang="en-US" i="1" dirty="0" err="1" smtClean="0"/>
              <a:t>poèmes</a:t>
            </a:r>
            <a:r>
              <a:rPr lang="en-US" i="1" dirty="0" smtClean="0"/>
              <a:t>?</a:t>
            </a:r>
          </a:p>
          <a:p>
            <a:r>
              <a:rPr lang="en-US" b="1" dirty="0" err="1" smtClean="0"/>
              <a:t>Oui</a:t>
            </a:r>
            <a:r>
              <a:rPr lang="en-US" b="1" dirty="0" smtClean="0"/>
              <a:t>, nous </a:t>
            </a:r>
            <a:r>
              <a:rPr lang="en-US" b="1" dirty="0" err="1" smtClean="0"/>
              <a:t>lisons</a:t>
            </a:r>
            <a:r>
              <a:rPr lang="en-US" b="1" dirty="0" smtClean="0"/>
              <a:t> beaucoup de </a:t>
            </a:r>
            <a:r>
              <a:rPr lang="en-US" b="1" dirty="0" err="1" smtClean="0"/>
              <a:t>poèmes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Non, nous ne </a:t>
            </a:r>
            <a:r>
              <a:rPr lang="en-US" b="1" dirty="0" err="1" smtClean="0"/>
              <a:t>lisons</a:t>
            </a:r>
            <a:r>
              <a:rPr lang="en-US" b="1" dirty="0" smtClean="0"/>
              <a:t> pas beaucoup de </a:t>
            </a:r>
            <a:r>
              <a:rPr lang="en-US" b="1" dirty="0" err="1" smtClean="0"/>
              <a:t>poèmes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r>
              <a:rPr lang="en-US" i="1" dirty="0" err="1" smtClean="0"/>
              <a:t>Vous</a:t>
            </a:r>
            <a:r>
              <a:rPr lang="en-US" i="1" dirty="0" smtClean="0"/>
              <a:t> </a:t>
            </a:r>
            <a:r>
              <a:rPr lang="en-US" i="1" dirty="0" err="1" smtClean="0"/>
              <a:t>écrivez</a:t>
            </a:r>
            <a:r>
              <a:rPr lang="en-US" i="1" dirty="0" smtClean="0"/>
              <a:t> beaucoup de </a:t>
            </a:r>
            <a:r>
              <a:rPr lang="en-US" i="1" dirty="0" err="1" smtClean="0"/>
              <a:t>lettres</a:t>
            </a:r>
            <a:r>
              <a:rPr lang="en-US" i="1" dirty="0" smtClean="0"/>
              <a:t>?</a:t>
            </a:r>
          </a:p>
          <a:p>
            <a:r>
              <a:rPr lang="en-US" b="1" dirty="0" err="1" smtClean="0"/>
              <a:t>Oui</a:t>
            </a:r>
            <a:r>
              <a:rPr lang="en-US" b="1" dirty="0" smtClean="0"/>
              <a:t>, nous </a:t>
            </a:r>
            <a:r>
              <a:rPr lang="en-US" b="1" dirty="0" err="1" smtClean="0"/>
              <a:t>écrivons</a:t>
            </a:r>
            <a:r>
              <a:rPr lang="en-US" b="1" dirty="0" smtClean="0"/>
              <a:t> beaucoup de </a:t>
            </a:r>
            <a:r>
              <a:rPr lang="en-US" b="1" dirty="0" err="1" smtClean="0"/>
              <a:t>lettres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Non, nous </a:t>
            </a:r>
            <a:r>
              <a:rPr lang="en-US" b="1" dirty="0" err="1" smtClean="0"/>
              <a:t>n’écrivons</a:t>
            </a:r>
            <a:r>
              <a:rPr lang="en-US" b="1" dirty="0" smtClean="0"/>
              <a:t> pas beaucoup de </a:t>
            </a:r>
            <a:r>
              <a:rPr lang="en-US" b="1" dirty="0" err="1" smtClean="0"/>
              <a:t>lettres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Répondez</a:t>
            </a:r>
            <a:r>
              <a:rPr lang="en-US" dirty="0" smtClean="0"/>
              <a:t> en </a:t>
            </a:r>
            <a:r>
              <a:rPr lang="en-US" dirty="0" err="1" smtClean="0"/>
              <a:t>français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09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/>
              <a:t>In this chapter you will learn to:</a:t>
            </a:r>
          </a:p>
          <a:p>
            <a:r>
              <a:rPr lang="en-US" dirty="0"/>
              <a:t>check in for a flight, purchase a train ticket, and request information about arrival and departure</a:t>
            </a:r>
          </a:p>
          <a:p>
            <a:r>
              <a:rPr lang="en-US" dirty="0"/>
              <a:t>talk about some services aboard the plane and expressions related to train travel</a:t>
            </a:r>
          </a:p>
          <a:p>
            <a:r>
              <a:rPr lang="en-US" dirty="0"/>
              <a:t>talk about more activities, using –IR and –RE verbs</a:t>
            </a:r>
          </a:p>
          <a:p>
            <a:r>
              <a:rPr lang="en-US" dirty="0"/>
              <a:t>ask &amp; tell </a:t>
            </a:r>
            <a:r>
              <a:rPr lang="en-US" i="1" u="sng" dirty="0"/>
              <a:t>which</a:t>
            </a:r>
            <a:r>
              <a:rPr lang="en-US" dirty="0"/>
              <a:t> nouns people are talking about</a:t>
            </a:r>
          </a:p>
          <a:p>
            <a:r>
              <a:rPr lang="en-US" dirty="0"/>
              <a:t>talk about </a:t>
            </a:r>
            <a:r>
              <a:rPr lang="en-US" i="1" u="sng" dirty="0"/>
              <a:t>all</a:t>
            </a:r>
            <a:r>
              <a:rPr lang="en-US" dirty="0"/>
              <a:t> the people/things in a group</a:t>
            </a:r>
          </a:p>
          <a:p>
            <a:r>
              <a:rPr lang="en-US" dirty="0"/>
              <a:t>discuss air travel in France &amp; an interesting train trip in French-speaking </a:t>
            </a:r>
            <a:r>
              <a:rPr lang="en-US" dirty="0" smtClean="0"/>
              <a:t>Africa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Objectifs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4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On </a:t>
            </a:r>
            <a:r>
              <a:rPr lang="en-US" b="1" u="sng" dirty="0" err="1" smtClean="0"/>
              <a:t>va</a:t>
            </a:r>
            <a:r>
              <a:rPr lang="en-US" b="1" u="sng" dirty="0" smtClean="0"/>
              <a:t> en France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classe</a:t>
            </a:r>
            <a:r>
              <a:rPr lang="en-US" dirty="0" smtClean="0"/>
              <a:t> de </a:t>
            </a:r>
            <a:r>
              <a:rPr lang="en-US" dirty="0" err="1" smtClean="0"/>
              <a:t>Mme</a:t>
            </a:r>
            <a:r>
              <a:rPr lang="en-US" dirty="0" smtClean="0"/>
              <a:t> Cadet </a:t>
            </a:r>
            <a:r>
              <a:rPr lang="en-US" dirty="0" err="1" smtClean="0"/>
              <a:t>va</a:t>
            </a:r>
            <a:r>
              <a:rPr lang="en-US" dirty="0" smtClean="0"/>
              <a:t> passer </a:t>
            </a:r>
            <a:r>
              <a:rPr lang="en-US" b="1" u="sng" dirty="0" smtClean="0"/>
              <a:t>les </a:t>
            </a:r>
            <a:r>
              <a:rPr lang="en-US" b="1" u="sng" dirty="0" err="1" smtClean="0"/>
              <a:t>vacances</a:t>
            </a:r>
            <a:r>
              <a:rPr lang="en-US" b="1" u="sng" dirty="0" smtClean="0"/>
              <a:t> de </a:t>
            </a:r>
            <a:r>
              <a:rPr lang="en-US" b="1" u="sng" dirty="0" err="1" smtClean="0"/>
              <a:t>Pâques</a:t>
            </a:r>
            <a:r>
              <a:rPr lang="en-US" b="1" u="sng" dirty="0" smtClean="0"/>
              <a:t> </a:t>
            </a:r>
            <a:r>
              <a:rPr lang="en-US" dirty="0" smtClean="0"/>
              <a:t>en France.</a:t>
            </a:r>
          </a:p>
          <a:p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dirty="0" err="1" smtClean="0"/>
              <a:t>vont</a:t>
            </a:r>
            <a:r>
              <a:rPr lang="en-US" dirty="0" smtClean="0"/>
              <a:t> au </a:t>
            </a:r>
            <a:r>
              <a:rPr lang="en-US" dirty="0" err="1" smtClean="0"/>
              <a:t>comptoir</a:t>
            </a:r>
            <a:r>
              <a:rPr lang="en-US" dirty="0" smtClean="0"/>
              <a:t> </a:t>
            </a:r>
            <a:r>
              <a:rPr lang="en-US" dirty="0" err="1" smtClean="0"/>
              <a:t>d’</a:t>
            </a:r>
            <a:r>
              <a:rPr lang="en-US" b="1" u="sng" dirty="0" err="1" smtClean="0"/>
              <a:t>Air</a:t>
            </a:r>
            <a:r>
              <a:rPr lang="en-US" b="1" u="sng" dirty="0" smtClean="0"/>
              <a:t> France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L’agent</a:t>
            </a:r>
            <a:r>
              <a:rPr lang="en-US" dirty="0" smtClean="0"/>
              <a:t> </a:t>
            </a:r>
            <a:r>
              <a:rPr lang="en-US" dirty="0" err="1" smtClean="0"/>
              <a:t>vérifie</a:t>
            </a:r>
            <a:r>
              <a:rPr lang="en-US" dirty="0" smtClean="0"/>
              <a:t> </a:t>
            </a:r>
            <a:r>
              <a:rPr lang="en-US" dirty="0" err="1" smtClean="0"/>
              <a:t>leurs</a:t>
            </a:r>
            <a:r>
              <a:rPr lang="en-US" dirty="0" smtClean="0"/>
              <a:t> billets et </a:t>
            </a:r>
            <a:r>
              <a:rPr lang="en-US" dirty="0" err="1" smtClean="0"/>
              <a:t>leurs</a:t>
            </a:r>
            <a:r>
              <a:rPr lang="en-US" dirty="0" smtClean="0"/>
              <a:t> </a:t>
            </a:r>
            <a:r>
              <a:rPr lang="en-US" dirty="0" err="1" smtClean="0"/>
              <a:t>passeports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dirty="0" err="1" smtClean="0"/>
              <a:t>passent</a:t>
            </a:r>
            <a:r>
              <a:rPr lang="en-US" dirty="0" smtClean="0"/>
              <a:t> par le </a:t>
            </a:r>
            <a:r>
              <a:rPr lang="en-US" dirty="0" err="1" smtClean="0"/>
              <a:t>contrôle</a:t>
            </a:r>
            <a:r>
              <a:rPr lang="en-US" dirty="0" smtClean="0"/>
              <a:t> de </a:t>
            </a:r>
            <a:r>
              <a:rPr lang="en-US" dirty="0" err="1" smtClean="0"/>
              <a:t>sécurité</a:t>
            </a:r>
            <a:r>
              <a:rPr lang="en-US" dirty="0" smtClean="0"/>
              <a:t>.</a:t>
            </a:r>
          </a:p>
          <a:p>
            <a:r>
              <a:rPr lang="en-US" dirty="0" smtClean="0"/>
              <a:t>Après le </a:t>
            </a:r>
            <a:r>
              <a:rPr lang="en-US" dirty="0" err="1" smtClean="0"/>
              <a:t>décollage</a:t>
            </a:r>
            <a:r>
              <a:rPr lang="en-US" dirty="0" smtClean="0"/>
              <a:t>, le personnel de </a:t>
            </a:r>
            <a:r>
              <a:rPr lang="en-US" dirty="0" err="1" smtClean="0"/>
              <a:t>bord</a:t>
            </a:r>
            <a:r>
              <a:rPr lang="en-US" dirty="0" smtClean="0"/>
              <a:t> </a:t>
            </a:r>
            <a:r>
              <a:rPr lang="en-US" dirty="0" err="1" smtClean="0"/>
              <a:t>sert</a:t>
            </a:r>
            <a:r>
              <a:rPr lang="en-US" dirty="0" smtClean="0"/>
              <a:t> des </a:t>
            </a:r>
            <a:r>
              <a:rPr lang="en-US" dirty="0" err="1" smtClean="0"/>
              <a:t>boissons</a:t>
            </a:r>
            <a:r>
              <a:rPr lang="en-US" dirty="0" smtClean="0"/>
              <a:t> et un </a:t>
            </a:r>
            <a:r>
              <a:rPr lang="en-US" dirty="0" err="1" smtClean="0"/>
              <a:t>repas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Aussi</a:t>
            </a:r>
            <a:r>
              <a:rPr lang="en-US" dirty="0" smtClean="0"/>
              <a:t>, </a:t>
            </a:r>
            <a:r>
              <a:rPr lang="en-US" dirty="0" err="1" smtClean="0"/>
              <a:t>il</a:t>
            </a:r>
            <a:r>
              <a:rPr lang="en-US" dirty="0" smtClean="0"/>
              <a:t> y a un film, </a:t>
            </a:r>
            <a:r>
              <a:rPr lang="en-US" dirty="0" err="1" smtClean="0"/>
              <a:t>mais</a:t>
            </a:r>
            <a:r>
              <a:rPr lang="en-US" dirty="0" smtClean="0"/>
              <a:t> beaucoup de </a:t>
            </a:r>
            <a:r>
              <a:rPr lang="en-US" dirty="0" err="1" smtClean="0"/>
              <a:t>personnes</a:t>
            </a:r>
            <a:r>
              <a:rPr lang="en-US" dirty="0" smtClean="0"/>
              <a:t> </a:t>
            </a:r>
            <a:r>
              <a:rPr lang="en-US" dirty="0" err="1" smtClean="0"/>
              <a:t>dorment</a:t>
            </a:r>
            <a:r>
              <a:rPr lang="en-US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Lectures </a:t>
            </a:r>
            <a:r>
              <a:rPr lang="en-US" dirty="0" err="1" smtClean="0"/>
              <a:t>culturelles</a:t>
            </a:r>
            <a:r>
              <a:rPr lang="en-US" dirty="0" smtClean="0"/>
              <a:t> </a:t>
            </a:r>
            <a:r>
              <a:rPr lang="en-US" sz="2400" dirty="0" smtClean="0"/>
              <a:t>(pp.278-279)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15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On </a:t>
            </a:r>
            <a:r>
              <a:rPr lang="en-US" b="1" u="sng" dirty="0" err="1" smtClean="0"/>
              <a:t>va</a:t>
            </a:r>
            <a:r>
              <a:rPr lang="en-US" b="1" u="sng" dirty="0" smtClean="0"/>
              <a:t> en France</a:t>
            </a:r>
          </a:p>
          <a:p>
            <a:r>
              <a:rPr lang="en-US" dirty="0"/>
              <a:t>Avant </a:t>
            </a:r>
            <a:r>
              <a:rPr lang="en-US" dirty="0" err="1"/>
              <a:t>l’arrivée</a:t>
            </a:r>
            <a:r>
              <a:rPr lang="en-US" dirty="0"/>
              <a:t> à Paris, tout le monde </a:t>
            </a:r>
            <a:r>
              <a:rPr lang="en-US" dirty="0" err="1"/>
              <a:t>remplit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carte de </a:t>
            </a:r>
            <a:r>
              <a:rPr lang="en-US" dirty="0" err="1"/>
              <a:t>débarquement</a:t>
            </a:r>
            <a:r>
              <a:rPr lang="en-US" dirty="0"/>
              <a:t>.</a:t>
            </a:r>
          </a:p>
          <a:p>
            <a:r>
              <a:rPr lang="en-US" dirty="0" smtClean="0"/>
              <a:t>Le </a:t>
            </a:r>
            <a:r>
              <a:rPr lang="en-US" dirty="0" err="1"/>
              <a:t>vol</a:t>
            </a:r>
            <a:r>
              <a:rPr lang="en-US" dirty="0"/>
              <a:t> </a:t>
            </a:r>
            <a:r>
              <a:rPr lang="en-US" dirty="0" err="1"/>
              <a:t>atterrit</a:t>
            </a:r>
            <a:r>
              <a:rPr lang="en-US" dirty="0"/>
              <a:t> à </a:t>
            </a:r>
            <a:r>
              <a:rPr lang="en-US" b="1" u="sng" dirty="0" err="1"/>
              <a:t>l’aéroport</a:t>
            </a:r>
            <a:r>
              <a:rPr lang="en-US" b="1" u="sng" dirty="0"/>
              <a:t> Charles-de-Gaulle à </a:t>
            </a:r>
            <a:r>
              <a:rPr lang="en-US" b="1" u="sng" dirty="0" err="1"/>
              <a:t>Roissy</a:t>
            </a:r>
            <a:r>
              <a:rPr lang="en-US" dirty="0"/>
              <a:t>, un des </a:t>
            </a:r>
            <a:r>
              <a:rPr lang="en-US" b="1" u="sng" dirty="0" err="1"/>
              <a:t>deux</a:t>
            </a:r>
            <a:r>
              <a:rPr lang="en-US" b="1" u="sng" dirty="0"/>
              <a:t> </a:t>
            </a:r>
            <a:r>
              <a:rPr lang="en-US" b="1" u="sng" dirty="0" err="1"/>
              <a:t>aéroports</a:t>
            </a:r>
            <a:r>
              <a:rPr lang="en-US" dirty="0"/>
              <a:t> de Paris.</a:t>
            </a:r>
          </a:p>
          <a:p>
            <a:r>
              <a:rPr lang="en-US" dirty="0" smtClean="0"/>
              <a:t>Il </a:t>
            </a:r>
            <a:r>
              <a:rPr lang="en-US" dirty="0" err="1" smtClean="0"/>
              <a:t>faut</a:t>
            </a:r>
            <a:r>
              <a:rPr lang="en-US" dirty="0" smtClean="0"/>
              <a:t> passer au </a:t>
            </a:r>
            <a:r>
              <a:rPr lang="en-US" dirty="0" err="1" smtClean="0"/>
              <a:t>contrôle</a:t>
            </a:r>
            <a:r>
              <a:rPr lang="en-US" dirty="0" smtClean="0"/>
              <a:t> des </a:t>
            </a:r>
            <a:r>
              <a:rPr lang="en-US" dirty="0" err="1" smtClean="0"/>
              <a:t>passeports</a:t>
            </a:r>
            <a:r>
              <a:rPr lang="en-US" dirty="0" smtClean="0"/>
              <a:t> et la </a:t>
            </a:r>
            <a:r>
              <a:rPr lang="en-US" b="1" u="sng" dirty="0" err="1" smtClean="0"/>
              <a:t>douane</a:t>
            </a:r>
            <a:r>
              <a:rPr lang="en-US" dirty="0" smtClean="0"/>
              <a:t> </a:t>
            </a:r>
            <a:r>
              <a:rPr lang="en-US" i="1" dirty="0" smtClean="0"/>
              <a:t>(customs)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Quarante</a:t>
            </a:r>
            <a:r>
              <a:rPr lang="en-US" dirty="0" smtClean="0"/>
              <a:t> minutes après </a:t>
            </a:r>
            <a:r>
              <a:rPr lang="en-US" dirty="0" err="1" smtClean="0"/>
              <a:t>l’atterrissage</a:t>
            </a:r>
            <a:r>
              <a:rPr lang="en-US" dirty="0" smtClean="0"/>
              <a:t>, </a:t>
            </a:r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l’autocar</a:t>
            </a:r>
            <a:r>
              <a:rPr lang="en-US" dirty="0" smtClean="0"/>
              <a:t> qui fait la </a:t>
            </a:r>
            <a:r>
              <a:rPr lang="en-US" dirty="0" err="1" smtClean="0"/>
              <a:t>navette</a:t>
            </a:r>
            <a:r>
              <a:rPr lang="en-US" dirty="0" smtClean="0"/>
              <a:t> entre </a:t>
            </a:r>
            <a:r>
              <a:rPr lang="en-US" dirty="0" err="1" smtClean="0"/>
              <a:t>l’aéroport</a:t>
            </a:r>
            <a:r>
              <a:rPr lang="en-US" dirty="0" smtClean="0"/>
              <a:t> et Paris.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Lectures </a:t>
            </a:r>
            <a:r>
              <a:rPr lang="en-US" dirty="0" err="1"/>
              <a:t>culturelles</a:t>
            </a:r>
            <a:r>
              <a:rPr lang="en-US" dirty="0"/>
              <a:t> </a:t>
            </a:r>
            <a:r>
              <a:rPr lang="en-US" sz="2400" dirty="0"/>
              <a:t>(pp.278-279)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31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Le </a:t>
            </a:r>
            <a:r>
              <a:rPr lang="en-US" b="1" u="sng" dirty="0" err="1" smtClean="0"/>
              <a:t>décalage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horaire</a:t>
            </a:r>
            <a:endParaRPr lang="en-US" dirty="0" smtClean="0"/>
          </a:p>
          <a:p>
            <a:r>
              <a:rPr lang="en-US" dirty="0" smtClean="0"/>
              <a:t>Le </a:t>
            </a:r>
            <a:r>
              <a:rPr lang="en-US" dirty="0" err="1" smtClean="0"/>
              <a:t>décalage</a:t>
            </a:r>
            <a:r>
              <a:rPr lang="en-US" dirty="0" smtClean="0"/>
              <a:t> </a:t>
            </a:r>
            <a:r>
              <a:rPr lang="en-US" dirty="0" err="1" smtClean="0"/>
              <a:t>horaire</a:t>
            </a:r>
            <a:r>
              <a:rPr lang="en-US" dirty="0" smtClean="0"/>
              <a:t>, </a:t>
            </a:r>
            <a:r>
              <a:rPr lang="en-US" dirty="0" err="1" smtClean="0"/>
              <a:t>c’est</a:t>
            </a:r>
            <a:r>
              <a:rPr lang="en-US" dirty="0" smtClean="0"/>
              <a:t> la </a:t>
            </a:r>
            <a:r>
              <a:rPr lang="en-US" dirty="0" err="1" smtClean="0"/>
              <a:t>différence</a:t>
            </a:r>
            <a:r>
              <a:rPr lang="en-US" dirty="0" smtClean="0"/>
              <a:t> entre </a:t>
            </a:r>
            <a:r>
              <a:rPr lang="en-US" dirty="0" err="1" smtClean="0"/>
              <a:t>l’heure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</a:t>
            </a:r>
            <a:r>
              <a:rPr lang="en-US" dirty="0" err="1" smtClean="0"/>
              <a:t>ville</a:t>
            </a:r>
            <a:r>
              <a:rPr lang="en-US" dirty="0" smtClean="0"/>
              <a:t> et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autre</a:t>
            </a:r>
            <a:r>
              <a:rPr lang="en-US" dirty="0" smtClean="0"/>
              <a:t> </a:t>
            </a:r>
            <a:r>
              <a:rPr lang="en-US" dirty="0" err="1" smtClean="0"/>
              <a:t>ville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Il y a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différence</a:t>
            </a:r>
            <a:r>
              <a:rPr lang="en-US" dirty="0" smtClean="0"/>
              <a:t> de </a:t>
            </a:r>
            <a:r>
              <a:rPr lang="en-US" dirty="0" err="1" smtClean="0"/>
              <a:t>sept</a:t>
            </a:r>
            <a:r>
              <a:rPr lang="en-US" dirty="0" smtClean="0"/>
              <a:t> </a:t>
            </a:r>
            <a:r>
              <a:rPr lang="en-US" dirty="0" err="1" smtClean="0"/>
              <a:t>heures</a:t>
            </a:r>
            <a:r>
              <a:rPr lang="en-US" dirty="0" smtClean="0"/>
              <a:t> entre St. </a:t>
            </a:r>
            <a:r>
              <a:rPr lang="en-US" dirty="0" err="1" smtClean="0"/>
              <a:t>Amant</a:t>
            </a:r>
            <a:r>
              <a:rPr lang="en-US" dirty="0" smtClean="0"/>
              <a:t> et Paris.  </a:t>
            </a:r>
            <a:r>
              <a:rPr lang="en-US" dirty="0" err="1" smtClean="0"/>
              <a:t>Quand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minuit</a:t>
            </a:r>
            <a:r>
              <a:rPr lang="en-US" dirty="0" smtClean="0"/>
              <a:t> à St. </a:t>
            </a:r>
            <a:r>
              <a:rPr lang="en-US" dirty="0" err="1" smtClean="0"/>
              <a:t>Amant</a:t>
            </a:r>
            <a:r>
              <a:rPr lang="en-US" dirty="0" smtClean="0"/>
              <a:t>,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sept</a:t>
            </a:r>
            <a:r>
              <a:rPr lang="en-US" dirty="0" smtClean="0"/>
              <a:t> </a:t>
            </a:r>
            <a:r>
              <a:rPr lang="en-US" dirty="0" err="1" smtClean="0"/>
              <a:t>heures</a:t>
            </a:r>
            <a:r>
              <a:rPr lang="en-US" dirty="0" smtClean="0"/>
              <a:t> du </a:t>
            </a:r>
            <a:r>
              <a:rPr lang="en-US" dirty="0" err="1" smtClean="0"/>
              <a:t>matin</a:t>
            </a:r>
            <a:r>
              <a:rPr lang="en-US" dirty="0" smtClean="0"/>
              <a:t> à Paris.</a:t>
            </a:r>
          </a:p>
          <a:p>
            <a:r>
              <a:rPr lang="en-US" dirty="0" smtClean="0"/>
              <a:t>Les voyageurs </a:t>
            </a:r>
            <a:r>
              <a:rPr lang="en-US" dirty="0" err="1" smtClean="0"/>
              <a:t>souffrent</a:t>
            </a:r>
            <a:r>
              <a:rPr lang="en-US" dirty="0" smtClean="0"/>
              <a:t> du </a:t>
            </a:r>
            <a:r>
              <a:rPr lang="en-US" dirty="0" err="1" smtClean="0"/>
              <a:t>décalage</a:t>
            </a:r>
            <a:r>
              <a:rPr lang="en-US" dirty="0" smtClean="0"/>
              <a:t> </a:t>
            </a:r>
            <a:r>
              <a:rPr lang="en-US" dirty="0" err="1" smtClean="0"/>
              <a:t>horaire</a:t>
            </a:r>
            <a:r>
              <a:rPr lang="en-US" dirty="0" smtClean="0"/>
              <a:t> </a:t>
            </a:r>
            <a:r>
              <a:rPr lang="en-US" dirty="0" err="1" smtClean="0"/>
              <a:t>parce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quand</a:t>
            </a:r>
            <a:r>
              <a:rPr lang="en-US" dirty="0" smtClean="0"/>
              <a:t> </a:t>
            </a:r>
            <a:r>
              <a:rPr lang="en-US" dirty="0" err="1" smtClean="0"/>
              <a:t>c’est</a:t>
            </a:r>
            <a:r>
              <a:rPr lang="en-US" dirty="0" smtClean="0"/>
              <a:t> </a:t>
            </a:r>
            <a:r>
              <a:rPr lang="en-US" dirty="0" err="1" smtClean="0"/>
              <a:t>l’heure</a:t>
            </a:r>
            <a:r>
              <a:rPr lang="en-US" dirty="0" smtClean="0"/>
              <a:t> de </a:t>
            </a:r>
            <a:r>
              <a:rPr lang="en-US" dirty="0" err="1" smtClean="0"/>
              <a:t>dormir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ville</a:t>
            </a:r>
            <a:r>
              <a:rPr lang="en-US" dirty="0" smtClean="0"/>
              <a:t>, </a:t>
            </a:r>
            <a:r>
              <a:rPr lang="en-US" dirty="0" err="1" smtClean="0"/>
              <a:t>c’est</a:t>
            </a:r>
            <a:r>
              <a:rPr lang="en-US" dirty="0" smtClean="0"/>
              <a:t> </a:t>
            </a:r>
            <a:r>
              <a:rPr lang="en-US" dirty="0" err="1" smtClean="0"/>
              <a:t>l’heure</a:t>
            </a:r>
            <a:r>
              <a:rPr lang="en-US" dirty="0" smtClean="0"/>
              <a:t> de </a:t>
            </a:r>
            <a:r>
              <a:rPr lang="en-US" dirty="0" err="1" smtClean="0"/>
              <a:t>travailler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autre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</a:t>
            </a:r>
            <a:r>
              <a:rPr lang="en-US" dirty="0" err="1" smtClean="0"/>
              <a:t>supplémentaire</a:t>
            </a:r>
            <a:r>
              <a:rPr lang="en-US" dirty="0" smtClean="0"/>
              <a:t> 1 </a:t>
            </a:r>
            <a:r>
              <a:rPr lang="en-US" sz="2400" dirty="0" smtClean="0"/>
              <a:t>(p.280)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8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La SNCF</a:t>
            </a:r>
            <a:endParaRPr lang="en-US" dirty="0" smtClean="0"/>
          </a:p>
          <a:p>
            <a:r>
              <a:rPr lang="en-US" b="1" dirty="0" smtClean="0"/>
              <a:t>La </a:t>
            </a:r>
            <a:r>
              <a:rPr lang="en-US" b="1" dirty="0" err="1" smtClean="0"/>
              <a:t>société</a:t>
            </a:r>
            <a:r>
              <a:rPr lang="en-US" b="1" dirty="0"/>
              <a:t> </a:t>
            </a:r>
            <a:r>
              <a:rPr lang="en-US" b="1" dirty="0" err="1" smtClean="0"/>
              <a:t>nationale</a:t>
            </a:r>
            <a:r>
              <a:rPr lang="en-US" b="1" dirty="0" smtClean="0"/>
              <a:t> des </a:t>
            </a:r>
            <a:r>
              <a:rPr lang="en-US" b="1" dirty="0" err="1" smtClean="0"/>
              <a:t>chemins</a:t>
            </a:r>
            <a:r>
              <a:rPr lang="en-US" b="1" dirty="0" smtClean="0"/>
              <a:t> de </a:t>
            </a:r>
            <a:r>
              <a:rPr lang="en-US" b="1" dirty="0" err="1" smtClean="0"/>
              <a:t>fer</a:t>
            </a:r>
            <a:r>
              <a:rPr lang="en-US" b="1" dirty="0" smtClean="0"/>
              <a:t> </a:t>
            </a:r>
            <a:r>
              <a:rPr lang="en-US" b="1" dirty="0" err="1" smtClean="0"/>
              <a:t>français</a:t>
            </a:r>
            <a:endParaRPr lang="en-US" b="1" dirty="0" smtClean="0"/>
          </a:p>
          <a:p>
            <a:r>
              <a:rPr lang="en-US" dirty="0" smtClean="0"/>
              <a:t>En France, le service de la SNCF </a:t>
            </a:r>
            <a:r>
              <a:rPr lang="en-US" dirty="0" err="1" smtClean="0"/>
              <a:t>est</a:t>
            </a:r>
            <a:r>
              <a:rPr lang="en-US" dirty="0" smtClean="0"/>
              <a:t> excellent.</a:t>
            </a:r>
          </a:p>
          <a:p>
            <a:r>
              <a:rPr lang="en-US" dirty="0" smtClean="0"/>
              <a:t>Il y a </a:t>
            </a:r>
            <a:r>
              <a:rPr lang="en-US" dirty="0" err="1" smtClean="0"/>
              <a:t>très</a:t>
            </a:r>
            <a:r>
              <a:rPr lang="en-US" dirty="0" smtClean="0"/>
              <a:t> </a:t>
            </a:r>
            <a:r>
              <a:rPr lang="en-US" dirty="0" err="1" smtClean="0"/>
              <a:t>peu</a:t>
            </a:r>
            <a:r>
              <a:rPr lang="en-US" dirty="0" smtClean="0"/>
              <a:t> de retards.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</a:t>
            </a:r>
            <a:r>
              <a:rPr lang="en-US" dirty="0" err="1" smtClean="0"/>
              <a:t>supplémentaire</a:t>
            </a:r>
            <a:r>
              <a:rPr lang="en-US" dirty="0" smtClean="0"/>
              <a:t> </a:t>
            </a:r>
            <a:r>
              <a:rPr lang="en-US" sz="2400" dirty="0" smtClean="0"/>
              <a:t>(p.312)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10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81200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err="1" smtClean="0"/>
              <a:t>L’heure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officielle</a:t>
            </a:r>
            <a:endParaRPr lang="en-US" b="1" u="sng" dirty="0" smtClean="0"/>
          </a:p>
          <a:p>
            <a:r>
              <a:rPr lang="en-US" dirty="0" smtClean="0"/>
              <a:t>For schedules in France, the 24-hour clock is used (military time), rather than our A.M./P.M. system.</a:t>
            </a:r>
          </a:p>
          <a:p>
            <a:pPr lvl="1"/>
            <a:r>
              <a:rPr lang="en-US" dirty="0" smtClean="0"/>
              <a:t>train &amp; </a:t>
            </a:r>
            <a:r>
              <a:rPr lang="en-US" dirty="0" err="1" smtClean="0"/>
              <a:t>avion</a:t>
            </a:r>
            <a:endParaRPr lang="en-US" dirty="0" smtClean="0"/>
          </a:p>
          <a:p>
            <a:pPr lvl="1"/>
            <a:r>
              <a:rPr lang="en-US" dirty="0" smtClean="0"/>
              <a:t>le </a:t>
            </a:r>
            <a:r>
              <a:rPr lang="en-US" dirty="0" err="1" smtClean="0"/>
              <a:t>dentiste</a:t>
            </a:r>
            <a:r>
              <a:rPr lang="en-US" dirty="0" smtClean="0"/>
              <a:t>, etc.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Connexions</a:t>
            </a:r>
            <a:r>
              <a:rPr lang="en-US" dirty="0" smtClean="0"/>
              <a:t> </a:t>
            </a:r>
            <a:r>
              <a:rPr lang="en-US" sz="2400" dirty="0" smtClean="0"/>
              <a:t>(p.314)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854790"/>
              </p:ext>
            </p:extLst>
          </p:nvPr>
        </p:nvGraphicFramePr>
        <p:xfrm>
          <a:off x="152400" y="4211320"/>
          <a:ext cx="88392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510"/>
                <a:gridCol w="2815450"/>
                <a:gridCol w="1437640"/>
                <a:gridCol w="32766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HORAIRES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CONVERSATION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zéro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heure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vingt-cinq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12:25</a:t>
                      </a:r>
                      <a:r>
                        <a:rPr lang="en-US" baseline="0" dirty="0" smtClean="0"/>
                        <a:t> 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minuit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vingt-cinq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huit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heures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quinze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8:15 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huit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heures</a:t>
                      </a:r>
                      <a:r>
                        <a:rPr lang="en-US" baseline="0" dirty="0" smtClean="0"/>
                        <a:t> et quart du </a:t>
                      </a:r>
                      <a:r>
                        <a:rPr lang="en-US" baseline="0" dirty="0" err="1" smtClean="0"/>
                        <a:t>matin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douze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heures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12:00 noon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midi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16.40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seize </a:t>
                      </a:r>
                      <a:r>
                        <a:rPr lang="en-US" dirty="0" err="1" smtClean="0"/>
                        <a:t>heures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quarante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4.:40 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cinq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heures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moins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vingt</a:t>
                      </a:r>
                      <a:r>
                        <a:rPr lang="en-US" baseline="0" dirty="0" smtClean="0"/>
                        <a:t> de </a:t>
                      </a:r>
                      <a:r>
                        <a:rPr lang="en-US" baseline="0" dirty="0" err="1" smtClean="0"/>
                        <a:t>l’après</a:t>
                      </a:r>
                      <a:r>
                        <a:rPr lang="en-US" baseline="0" dirty="0" smtClean="0"/>
                        <a:t>-midi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22.00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ving-deux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heures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10:00 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dix </a:t>
                      </a:r>
                      <a:r>
                        <a:rPr lang="en-US" dirty="0" err="1" smtClean="0"/>
                        <a:t>heures</a:t>
                      </a:r>
                      <a:r>
                        <a:rPr lang="en-US" dirty="0" smtClean="0"/>
                        <a:t> du </a:t>
                      </a:r>
                      <a:r>
                        <a:rPr lang="en-US" dirty="0" err="1" smtClean="0"/>
                        <a:t>soir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132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Key things to know for the test:</a:t>
            </a:r>
            <a:endParaRPr lang="en-US" dirty="0" smtClean="0"/>
          </a:p>
          <a:p>
            <a:r>
              <a:rPr lang="en-US" dirty="0" smtClean="0"/>
              <a:t>Process at the airport</a:t>
            </a:r>
          </a:p>
          <a:p>
            <a:r>
              <a:rPr lang="en-US" dirty="0" smtClean="0"/>
              <a:t>Main airline of France</a:t>
            </a:r>
          </a:p>
          <a:p>
            <a:r>
              <a:rPr lang="en-US" dirty="0" smtClean="0"/>
              <a:t>Main airport in Paris</a:t>
            </a:r>
          </a:p>
          <a:p>
            <a:r>
              <a:rPr lang="en-US" dirty="0" smtClean="0"/>
              <a:t>Les </a:t>
            </a:r>
            <a:r>
              <a:rPr lang="en-US" dirty="0" err="1" smtClean="0"/>
              <a:t>vacances</a:t>
            </a:r>
            <a:r>
              <a:rPr lang="en-US" dirty="0" smtClean="0"/>
              <a:t> de </a:t>
            </a:r>
            <a:r>
              <a:rPr lang="en-US" dirty="0" err="1" smtClean="0"/>
              <a:t>Pâques</a:t>
            </a:r>
            <a:r>
              <a:rPr lang="en-US" dirty="0" smtClean="0"/>
              <a:t> – </a:t>
            </a:r>
            <a:r>
              <a:rPr lang="en-US" i="1" dirty="0" smtClean="0"/>
              <a:t>Easter Break</a:t>
            </a:r>
            <a:endParaRPr lang="en-US" dirty="0" smtClean="0"/>
          </a:p>
          <a:p>
            <a:r>
              <a:rPr lang="en-US" dirty="0" smtClean="0"/>
              <a:t>Customs – </a:t>
            </a:r>
            <a:r>
              <a:rPr lang="en-US" b="1" dirty="0" smtClean="0"/>
              <a:t>la </a:t>
            </a:r>
            <a:r>
              <a:rPr lang="en-US" b="1" dirty="0" err="1" smtClean="0"/>
              <a:t>douane</a:t>
            </a:r>
            <a:endParaRPr lang="en-US" dirty="0" smtClean="0"/>
          </a:p>
          <a:p>
            <a:r>
              <a:rPr lang="en-US" dirty="0" smtClean="0"/>
              <a:t>Le </a:t>
            </a:r>
            <a:r>
              <a:rPr lang="en-US" dirty="0" err="1" smtClean="0"/>
              <a:t>décalage</a:t>
            </a:r>
            <a:r>
              <a:rPr lang="en-US" dirty="0" smtClean="0"/>
              <a:t> </a:t>
            </a:r>
            <a:r>
              <a:rPr lang="en-US" dirty="0" err="1" smtClean="0"/>
              <a:t>horaire</a:t>
            </a:r>
            <a:endParaRPr lang="en-US" dirty="0" smtClean="0"/>
          </a:p>
          <a:p>
            <a:r>
              <a:rPr lang="en-US" dirty="0" smtClean="0"/>
              <a:t>La SNCF</a:t>
            </a:r>
          </a:p>
          <a:p>
            <a:r>
              <a:rPr lang="en-US" dirty="0" err="1" smtClean="0"/>
              <a:t>L’heure</a:t>
            </a:r>
            <a:r>
              <a:rPr lang="en-US" dirty="0" smtClean="0"/>
              <a:t> </a:t>
            </a:r>
            <a:r>
              <a:rPr lang="en-US" dirty="0" err="1" smtClean="0"/>
              <a:t>officielle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58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Ch.8 </a:t>
            </a:r>
            <a:r>
              <a:rPr lang="en-US" dirty="0" err="1" smtClean="0"/>
              <a:t>Vocabulaire</a:t>
            </a:r>
            <a:r>
              <a:rPr lang="en-US" dirty="0" smtClean="0"/>
              <a:t> </a:t>
            </a:r>
            <a:r>
              <a:rPr lang="en-US" dirty="0"/>
              <a:t>Mots 1</a:t>
            </a:r>
            <a:r>
              <a:rPr lang="en-US" sz="2400" dirty="0"/>
              <a:t> (pp.260-263)</a:t>
            </a:r>
            <a:endParaRPr lang="en-US" dirty="0"/>
          </a:p>
        </p:txBody>
      </p:sp>
      <p:pic>
        <p:nvPicPr>
          <p:cNvPr id="2056" name="Picture 8" descr="http://www.dallasnews.com/incoming/20121003-travel_cns-businessclass_tb_19235151.jpg.ece/BINARY/w620x413/TRAVEL_CNS-BUSINESSCLASS_TB_19235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21746"/>
            <a:ext cx="5410200" cy="3158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18237" y="2743200"/>
            <a:ext cx="1944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la </a:t>
            </a:r>
            <a:r>
              <a:rPr lang="en-US" sz="2400" b="1" dirty="0" err="1" smtClean="0"/>
              <a:t>compagnie</a:t>
            </a:r>
            <a:endParaRPr lang="en-US" sz="2400" b="1" dirty="0"/>
          </a:p>
          <a:p>
            <a:pPr algn="ctr"/>
            <a:r>
              <a:rPr lang="en-US" sz="2400" b="1" dirty="0" err="1" smtClean="0"/>
              <a:t>aérienne</a:t>
            </a:r>
            <a:endParaRPr lang="en-US" sz="2400" b="1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457826" y="3021746"/>
            <a:ext cx="1360411" cy="400051"/>
          </a:xfrm>
          <a:prstGeom prst="line">
            <a:avLst/>
          </a:prstGeom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029200" y="6031648"/>
            <a:ext cx="1145555" cy="1"/>
          </a:xfrm>
          <a:prstGeom prst="line">
            <a:avLst/>
          </a:prstGeom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72200" y="5791200"/>
            <a:ext cx="2977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le </a:t>
            </a:r>
            <a:r>
              <a:rPr lang="en-US" sz="2400" b="1" dirty="0" err="1" smtClean="0"/>
              <a:t>comptoir</a:t>
            </a:r>
            <a:r>
              <a:rPr lang="en-US" sz="2400" b="1" dirty="0" smtClean="0"/>
              <a:t> </a:t>
            </a:r>
            <a:r>
              <a:rPr lang="en-US" sz="2400" i="1" dirty="0" smtClean="0"/>
              <a:t>(counter)</a:t>
            </a:r>
            <a:endParaRPr lang="en-US" sz="2400" b="1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657600" y="4601176"/>
            <a:ext cx="2480431" cy="2"/>
          </a:xfrm>
          <a:prstGeom prst="line">
            <a:avLst/>
          </a:prstGeom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96000" y="4336197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un agent</a:t>
            </a:r>
            <a:endParaRPr lang="en-US" sz="2400" b="1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4" y="1219200"/>
            <a:ext cx="4391026" cy="97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66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4" y="1219200"/>
            <a:ext cx="4391026" cy="97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Ch.8 </a:t>
            </a:r>
            <a:r>
              <a:rPr lang="en-US" dirty="0" err="1" smtClean="0"/>
              <a:t>Vocabulaire</a:t>
            </a:r>
            <a:r>
              <a:rPr lang="en-US" dirty="0" smtClean="0"/>
              <a:t> </a:t>
            </a:r>
            <a:r>
              <a:rPr lang="en-US" dirty="0"/>
              <a:t>Mots 1</a:t>
            </a:r>
            <a:r>
              <a:rPr lang="en-US" sz="2400" dirty="0"/>
              <a:t> (pp.260-263)</a:t>
            </a:r>
            <a:endParaRPr lang="en-US" dirty="0"/>
          </a:p>
        </p:txBody>
      </p:sp>
      <p:pic>
        <p:nvPicPr>
          <p:cNvPr id="5122" name="Picture 2" descr="http://graphics8.nytimes.com/images/2010/01/26/travel/0126_intransit_prac/blogSp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35" y="1763912"/>
            <a:ext cx="3065240" cy="1986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airlinereporter.com/wp-content/uploads/2013/11/JetBlue4-640x4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1"/>
            <a:ext cx="2886209" cy="1921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10805" y="3733800"/>
            <a:ext cx="3167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faire </a:t>
            </a:r>
            <a:r>
              <a:rPr lang="en-US" b="1" dirty="0" err="1" smtClean="0"/>
              <a:t>enregistrer</a:t>
            </a:r>
            <a:r>
              <a:rPr lang="en-US" b="1" dirty="0" smtClean="0"/>
              <a:t> (les </a:t>
            </a:r>
            <a:r>
              <a:rPr lang="en-US" b="1" dirty="0" err="1" smtClean="0"/>
              <a:t>bagages</a:t>
            </a:r>
            <a:r>
              <a:rPr lang="en-US" b="1" dirty="0" smtClean="0"/>
              <a:t>)</a:t>
            </a:r>
            <a:endParaRPr lang="en-US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781800" y="2769928"/>
            <a:ext cx="1035815" cy="1251466"/>
          </a:xfrm>
          <a:prstGeom prst="line">
            <a:avLst/>
          </a:prstGeom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29848" y="3962400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une</a:t>
            </a:r>
            <a:r>
              <a:rPr lang="en-US" b="1" dirty="0" smtClean="0"/>
              <a:t> place</a:t>
            </a:r>
          </a:p>
          <a:p>
            <a:pPr algn="ctr"/>
            <a:r>
              <a:rPr lang="en-US" b="1" dirty="0" err="1" smtClean="0"/>
              <a:t>côté</a:t>
            </a:r>
            <a:r>
              <a:rPr lang="en-US" b="1" dirty="0" smtClean="0"/>
              <a:t> </a:t>
            </a:r>
            <a:r>
              <a:rPr lang="en-US" b="1" dirty="0" err="1" smtClean="0"/>
              <a:t>fenêtre</a:t>
            </a:r>
            <a:endParaRPr lang="en-US" b="1" dirty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5859831" y="2895600"/>
            <a:ext cx="397477" cy="1022866"/>
          </a:xfrm>
          <a:prstGeom prst="line">
            <a:avLst/>
          </a:prstGeom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81600" y="3886200"/>
            <a:ext cx="1356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une</a:t>
            </a:r>
            <a:r>
              <a:rPr lang="en-US" b="1" dirty="0" smtClean="0"/>
              <a:t> place</a:t>
            </a:r>
          </a:p>
          <a:p>
            <a:pPr algn="ctr"/>
            <a:r>
              <a:rPr lang="en-US" b="1" dirty="0" err="1" smtClean="0"/>
              <a:t>côté</a:t>
            </a:r>
            <a:r>
              <a:rPr lang="en-US" b="1" dirty="0" smtClean="0"/>
              <a:t> couloir</a:t>
            </a:r>
            <a:endParaRPr lang="en-US" b="1" dirty="0"/>
          </a:p>
        </p:txBody>
      </p:sp>
      <p:pic>
        <p:nvPicPr>
          <p:cNvPr id="5134" name="Picture 14" descr="http://www.flights.com/pics/airport-security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8" t="14419" b="24890"/>
          <a:stretch/>
        </p:blipFill>
        <p:spPr bwMode="auto">
          <a:xfrm>
            <a:off x="887005" y="4589089"/>
            <a:ext cx="3124200" cy="2040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34605" y="4226509"/>
            <a:ext cx="3456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passer par le </a:t>
            </a:r>
            <a:r>
              <a:rPr lang="en-US" b="1" dirty="0" err="1" smtClean="0"/>
              <a:t>contrôle</a:t>
            </a:r>
            <a:r>
              <a:rPr lang="en-US" b="1" dirty="0" smtClean="0"/>
              <a:t> de </a:t>
            </a:r>
            <a:r>
              <a:rPr lang="en-US" b="1" dirty="0" err="1" smtClean="0"/>
              <a:t>sécurité</a:t>
            </a:r>
            <a:endParaRPr lang="en-US" b="1" dirty="0"/>
          </a:p>
        </p:txBody>
      </p:sp>
      <p:pic>
        <p:nvPicPr>
          <p:cNvPr id="5136" name="Picture 16" descr="http://t1.gstatic.com/images?q=tbn:ANd9GcSA_waLeMjYIH8M7JyLAOcaIpFMDHFZGokSLAK_SeYUxpRzEHbd7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4648200"/>
            <a:ext cx="3038475" cy="1504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193826" y="6183869"/>
            <a:ext cx="2921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une</a:t>
            </a:r>
            <a:r>
              <a:rPr lang="en-US" b="1" dirty="0" smtClean="0"/>
              <a:t> </a:t>
            </a:r>
            <a:r>
              <a:rPr lang="en-US" b="1" dirty="0" err="1" smtClean="0"/>
              <a:t>porte</a:t>
            </a:r>
            <a:r>
              <a:rPr lang="en-US" b="1" dirty="0" smtClean="0"/>
              <a:t> </a:t>
            </a:r>
            <a:r>
              <a:rPr lang="en-US" b="1" dirty="0" err="1" smtClean="0"/>
              <a:t>d’embarquement</a:t>
            </a:r>
            <a:endParaRPr lang="en-US" b="1" dirty="0" smtClean="0"/>
          </a:p>
          <a:p>
            <a:pPr algn="ctr"/>
            <a:r>
              <a:rPr lang="en-US" i="1" dirty="0" smtClean="0"/>
              <a:t>(departure gate)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4362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/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4" y="1219200"/>
            <a:ext cx="4391026" cy="97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Ch.8 </a:t>
            </a:r>
            <a:r>
              <a:rPr lang="en-US" dirty="0" err="1" smtClean="0"/>
              <a:t>Vocabulaire</a:t>
            </a:r>
            <a:r>
              <a:rPr lang="en-US" dirty="0" smtClean="0"/>
              <a:t> </a:t>
            </a:r>
            <a:r>
              <a:rPr lang="en-US" dirty="0"/>
              <a:t>Mots 1</a:t>
            </a:r>
            <a:r>
              <a:rPr lang="en-US" sz="2400" dirty="0"/>
              <a:t> (pp.260-263)</a:t>
            </a:r>
            <a:endParaRPr lang="en-US" dirty="0"/>
          </a:p>
        </p:txBody>
      </p:sp>
      <p:pic>
        <p:nvPicPr>
          <p:cNvPr id="4100" name="Picture 4" descr="http://img.groundspeak.com/waymarking/2d68e076-f0c8-4538-8425-4ad0560bdd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79406"/>
            <a:ext cx="5455520" cy="4068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terminalsystems.com/images/products/FIDS-Arrivals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438400"/>
            <a:ext cx="2524304" cy="1944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 DSCN03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6" t="17654" r="7865" b="14394"/>
          <a:stretch/>
        </p:blipFill>
        <p:spPr bwMode="auto">
          <a:xfrm>
            <a:off x="6400800" y="5030805"/>
            <a:ext cx="2344994" cy="1446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469385" y="2286000"/>
            <a:ext cx="0" cy="1161341"/>
          </a:xfrm>
          <a:prstGeom prst="line">
            <a:avLst/>
          </a:prstGeom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01402" y="1905000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un </a:t>
            </a:r>
            <a:r>
              <a:rPr lang="en-US" sz="2400" b="1" dirty="0" err="1" smtClean="0"/>
              <a:t>écran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72824" y="4191000"/>
            <a:ext cx="167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une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arrivée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09936" y="4643735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un </a:t>
            </a:r>
            <a:r>
              <a:rPr lang="en-US" sz="2400" b="1" dirty="0" err="1" smtClean="0"/>
              <a:t>départ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8269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aveform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13523</TotalTime>
  <Words>2980</Words>
  <Application>Microsoft Office PowerPoint</Application>
  <PresentationFormat>On-screen Show (4:3)</PresentationFormat>
  <Paragraphs>806</Paragraphs>
  <Slides>69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6" baseType="lpstr">
      <vt:lpstr>Arial</vt:lpstr>
      <vt:lpstr>Calibri</vt:lpstr>
      <vt:lpstr>Candara</vt:lpstr>
      <vt:lpstr>Symbol</vt:lpstr>
      <vt:lpstr>Wingdings</vt:lpstr>
      <vt:lpstr>Waveform</vt:lpstr>
      <vt:lpstr>1_Waveform</vt:lpstr>
      <vt:lpstr>Chapitres 8-9</vt:lpstr>
      <vt:lpstr>Objectifs</vt:lpstr>
      <vt:lpstr>Ch.8 Vocabulaire</vt:lpstr>
      <vt:lpstr>Ch.8 Vocabulaire Mots 1 (pp.260-263)</vt:lpstr>
      <vt:lpstr>Ch.8 Vocabulaire Mots 1 (pp.260-263)</vt:lpstr>
      <vt:lpstr>Ch.8 Vocabulaire Mots 1 (pp.260-263)</vt:lpstr>
      <vt:lpstr>Ch.8 Vocabulaire Mots 1 (pp.260-263)</vt:lpstr>
      <vt:lpstr>Ch.8 Vocabulaire Mots 1 (pp.260-263)</vt:lpstr>
      <vt:lpstr>Ch.8 Vocabulaire Mots 1 (pp.260-263)</vt:lpstr>
      <vt:lpstr>Ch.8 Vocabulaire Mots 1 (pp.260-263)</vt:lpstr>
      <vt:lpstr>Ch.8 Vocabulaire Mots 1 (pp.260-263)</vt:lpstr>
      <vt:lpstr>Ch.8 Vocabulaire Mots 1 (pp.260-263)</vt:lpstr>
      <vt:lpstr>Traduisez:</vt:lpstr>
      <vt:lpstr>Traduisez:</vt:lpstr>
      <vt:lpstr>Ch.8 Vocabulaire</vt:lpstr>
      <vt:lpstr>Ch.8 Vocabulaire Mots 2 (pp.264-267)</vt:lpstr>
      <vt:lpstr>Ch.8 Vocabulaire Mots 2 (pp.264-267)</vt:lpstr>
      <vt:lpstr>Ch.8 Vocabulaire Mots 2 (pp.264-267)</vt:lpstr>
      <vt:lpstr>Traduisez:</vt:lpstr>
      <vt:lpstr>Structure</vt:lpstr>
      <vt:lpstr>Objectifs</vt:lpstr>
      <vt:lpstr>Conjugating –IR Verbs (p.268)</vt:lpstr>
      <vt:lpstr>Review – Conjugating –ER Verbs</vt:lpstr>
      <vt:lpstr>Some -IR Verbs (p.268)</vt:lpstr>
      <vt:lpstr>Conjugating –IR Verbs (p.268)</vt:lpstr>
      <vt:lpstr>Conjugating –IR Verbs</vt:lpstr>
      <vt:lpstr>Conjugating –IR Verbs</vt:lpstr>
      <vt:lpstr>Conjugating –IR Verbs</vt:lpstr>
      <vt:lpstr>Irregular Verbs Ending in –ir (p.272)</vt:lpstr>
      <vt:lpstr>Irregular Verbs Ending in –ir (p.272)</vt:lpstr>
      <vt:lpstr>Another Look (p.272)</vt:lpstr>
      <vt:lpstr>Répondez en français:</vt:lpstr>
      <vt:lpstr>Répondez en français:</vt:lpstr>
      <vt:lpstr>Ch.9 Vocabulaire</vt:lpstr>
      <vt:lpstr>Ch. 9 Vocabulaire (pp.292-299)</vt:lpstr>
      <vt:lpstr>Ch. 9 Vocabulaire (pp.292-299)</vt:lpstr>
      <vt:lpstr>Ch. 9 Vocabulaire (pp.292-299)</vt:lpstr>
      <vt:lpstr>Ch. 9 Vocabulaire (pp.292-299) **EXTRA**</vt:lpstr>
      <vt:lpstr>Ch. 9 Vocabulaire (pp.292-299)</vt:lpstr>
      <vt:lpstr>Ch. 9 Vocabulaire (pp.292-299)</vt:lpstr>
      <vt:lpstr>Ch. 9 Vocabulaire (pp.292-299)</vt:lpstr>
      <vt:lpstr>Ch. 9 Vocabulaire (pp.292-299)</vt:lpstr>
      <vt:lpstr>Ch. 9 Vocabulaire (pp.292-299) **EXTRA**</vt:lpstr>
      <vt:lpstr>Traduisez:</vt:lpstr>
      <vt:lpstr>Traduisez:</vt:lpstr>
      <vt:lpstr>Traduisez:</vt:lpstr>
      <vt:lpstr>Objectifs</vt:lpstr>
      <vt:lpstr>Quel et tout (p.270)</vt:lpstr>
      <vt:lpstr>Quel et tout (p.270)</vt:lpstr>
      <vt:lpstr>Les adjectifs démonstratifs (p.303)</vt:lpstr>
      <vt:lpstr>Les adjectifs démonstratifs (p.303)</vt:lpstr>
      <vt:lpstr>**HONORS French**</vt:lpstr>
      <vt:lpstr>Attention! (p.275)</vt:lpstr>
      <vt:lpstr>Some –RE Verbs (p.300)</vt:lpstr>
      <vt:lpstr>Conjugating –RE Verbs (p.300)</vt:lpstr>
      <vt:lpstr>Conjugating –RE Verbs (p.300)</vt:lpstr>
      <vt:lpstr>Conjugating –RE Verbs (p.300)</vt:lpstr>
      <vt:lpstr>Traduisez:</vt:lpstr>
      <vt:lpstr>Traduisez:</vt:lpstr>
      <vt:lpstr>Les verbes dire, écrire, et lire (p.306)</vt:lpstr>
      <vt:lpstr>Répondez en français:</vt:lpstr>
      <vt:lpstr>Répondez en français:</vt:lpstr>
      <vt:lpstr>Objectifs</vt:lpstr>
      <vt:lpstr>Lectures culturelles (pp.278-279)</vt:lpstr>
      <vt:lpstr>Lectures culturelles (pp.278-279)</vt:lpstr>
      <vt:lpstr>Lecture supplémentaire 1 (p.280)</vt:lpstr>
      <vt:lpstr>Lecture supplémentaire (p.312)</vt:lpstr>
      <vt:lpstr>Connexions (p.314)</vt:lpstr>
      <vt:lpstr>Cultural Notes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8</dc:title>
  <dc:creator>Corporate Edition</dc:creator>
  <cp:lastModifiedBy>LCSD</cp:lastModifiedBy>
  <cp:revision>71</cp:revision>
  <dcterms:created xsi:type="dcterms:W3CDTF">2012-12-29T17:21:51Z</dcterms:created>
  <dcterms:modified xsi:type="dcterms:W3CDTF">2014-09-06T15:54:11Z</dcterms:modified>
</cp:coreProperties>
</file>